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8"/>
  </p:notesMasterIdLst>
  <p:sldIdLst>
    <p:sldId id="678" r:id="rId3"/>
    <p:sldId id="683" r:id="rId4"/>
    <p:sldId id="699" r:id="rId5"/>
    <p:sldId id="682" r:id="rId6"/>
    <p:sldId id="690" r:id="rId7"/>
    <p:sldId id="684" r:id="rId8"/>
    <p:sldId id="692" r:id="rId9"/>
    <p:sldId id="689" r:id="rId10"/>
    <p:sldId id="694" r:id="rId11"/>
    <p:sldId id="698" r:id="rId12"/>
    <p:sldId id="695" r:id="rId13"/>
    <p:sldId id="696" r:id="rId14"/>
    <p:sldId id="697" r:id="rId15"/>
    <p:sldId id="686" r:id="rId16"/>
    <p:sldId id="482" r:id="rId17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4863244-9B1F-4227-9A91-93DB23CCA34B}">
          <p14:sldIdLst>
            <p14:sldId id="678"/>
            <p14:sldId id="683"/>
            <p14:sldId id="699"/>
            <p14:sldId id="682"/>
            <p14:sldId id="690"/>
            <p14:sldId id="684"/>
            <p14:sldId id="692"/>
            <p14:sldId id="689"/>
            <p14:sldId id="694"/>
            <p14:sldId id="698"/>
            <p14:sldId id="695"/>
            <p14:sldId id="696"/>
            <p14:sldId id="697"/>
            <p14:sldId id="686"/>
            <p14:sldId id="48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y Ashby" initials="L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5F2"/>
    <a:srgbClr val="1589CB"/>
    <a:srgbClr val="005CA7"/>
    <a:srgbClr val="194383"/>
    <a:srgbClr val="4A7B35"/>
    <a:srgbClr val="9A9186"/>
    <a:srgbClr val="1D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0" autoAdjust="0"/>
    <p:restoredTop sz="91852" autoAdjust="0"/>
  </p:normalViewPr>
  <p:slideViewPr>
    <p:cSldViewPr>
      <p:cViewPr>
        <p:scale>
          <a:sx n="100" d="100"/>
          <a:sy n="100" d="100"/>
        </p:scale>
        <p:origin x="-72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58AD0-3667-4991-A5F2-B4394D1FBB2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24E02D5-1AF3-4B93-A577-93F3D7E08E75}">
      <dgm:prSet phldrT="[Text]" phldr="1"/>
      <dgm:spPr/>
      <dgm:t>
        <a:bodyPr/>
        <a:lstStyle/>
        <a:p>
          <a:endParaRPr lang="en-NZ" dirty="0"/>
        </a:p>
      </dgm:t>
    </dgm:pt>
    <dgm:pt modelId="{C23E3DB2-2B8A-479A-ABC5-BA2FAEB46100}" type="parTrans" cxnId="{164BF91E-9A5E-48C5-8CF6-AA4CACB29F56}">
      <dgm:prSet/>
      <dgm:spPr/>
      <dgm:t>
        <a:bodyPr/>
        <a:lstStyle/>
        <a:p>
          <a:endParaRPr lang="en-NZ"/>
        </a:p>
      </dgm:t>
    </dgm:pt>
    <dgm:pt modelId="{BD372FB4-FC0C-42E0-A6FE-8B6AC1783817}" type="sibTrans" cxnId="{164BF91E-9A5E-48C5-8CF6-AA4CACB29F56}">
      <dgm:prSet/>
      <dgm:spPr/>
      <dgm:t>
        <a:bodyPr/>
        <a:lstStyle/>
        <a:p>
          <a:endParaRPr lang="en-NZ"/>
        </a:p>
      </dgm:t>
    </dgm:pt>
    <dgm:pt modelId="{74A438A0-718D-4B8E-9313-098DD9CCC1A1}">
      <dgm:prSet phldrT="[Text]"/>
      <dgm:spPr>
        <a:solidFill>
          <a:srgbClr val="194383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b="1" dirty="0" smtClean="0"/>
            <a:t>PREVENT HARM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b="1" dirty="0"/>
        </a:p>
      </dgm:t>
    </dgm:pt>
    <dgm:pt modelId="{BC087370-87DB-4039-B1BA-3DA8B8450F9C}" type="parTrans" cxnId="{7BB0A214-E1AA-4701-AB91-B4662D0452C5}">
      <dgm:prSet/>
      <dgm:spPr/>
      <dgm:t>
        <a:bodyPr/>
        <a:lstStyle/>
        <a:p>
          <a:endParaRPr lang="en-NZ" dirty="0"/>
        </a:p>
      </dgm:t>
    </dgm:pt>
    <dgm:pt modelId="{2637B845-5A92-4DD1-838E-1E779434E623}" type="sibTrans" cxnId="{7BB0A214-E1AA-4701-AB91-B4662D0452C5}">
      <dgm:prSet/>
      <dgm:spPr/>
      <dgm:t>
        <a:bodyPr/>
        <a:lstStyle/>
        <a:p>
          <a:endParaRPr lang="en-NZ"/>
        </a:p>
      </dgm:t>
    </dgm:pt>
    <dgm:pt modelId="{B0D77586-B823-439D-80BB-F5DF69F32143}">
      <dgm:prSet phldrT="[Text]"/>
      <dgm:spPr>
        <a:solidFill>
          <a:srgbClr val="1589CB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b="1" dirty="0" smtClean="0"/>
            <a:t>TARGETED</a:t>
          </a:r>
        </a:p>
      </dgm:t>
    </dgm:pt>
    <dgm:pt modelId="{EE1DFB39-8A36-4532-823E-F733116E0844}" type="parTrans" cxnId="{1874729A-4B05-4BDF-932F-0BE917B9718B}">
      <dgm:prSet/>
      <dgm:spPr/>
      <dgm:t>
        <a:bodyPr/>
        <a:lstStyle/>
        <a:p>
          <a:endParaRPr lang="en-NZ" dirty="0"/>
        </a:p>
      </dgm:t>
    </dgm:pt>
    <dgm:pt modelId="{22DD6CC1-B17B-47D8-AC51-24DB64A64EC2}" type="sibTrans" cxnId="{1874729A-4B05-4BDF-932F-0BE917B9718B}">
      <dgm:prSet/>
      <dgm:spPr/>
      <dgm:t>
        <a:bodyPr/>
        <a:lstStyle/>
        <a:p>
          <a:endParaRPr lang="en-NZ"/>
        </a:p>
      </dgm:t>
    </dgm:pt>
    <dgm:pt modelId="{4EC3109B-E8CC-413B-BEA0-D5B8E3EC8CC0}">
      <dgm:prSet phldrT="[Text]"/>
      <dgm:spPr>
        <a:solidFill>
          <a:srgbClr val="5BC5F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b="1" dirty="0" smtClean="0"/>
            <a:t>INDIVIDUAL</a:t>
          </a:r>
          <a:br>
            <a:rPr lang="en-NZ" b="1" dirty="0" smtClean="0"/>
          </a:br>
          <a:r>
            <a:rPr lang="en-NZ" b="1" dirty="0" smtClean="0"/>
            <a:t>CHILDREN</a:t>
          </a:r>
        </a:p>
        <a:p>
          <a:endParaRPr lang="en-NZ" b="1" dirty="0"/>
        </a:p>
      </dgm:t>
    </dgm:pt>
    <dgm:pt modelId="{525EE6CD-3012-4969-B9C2-581884EAD2AB}" type="parTrans" cxnId="{D5B43C8F-4F82-49DB-8CC8-F9673C97AE1D}">
      <dgm:prSet/>
      <dgm:spPr/>
      <dgm:t>
        <a:bodyPr/>
        <a:lstStyle/>
        <a:p>
          <a:endParaRPr lang="en-NZ" dirty="0"/>
        </a:p>
      </dgm:t>
    </dgm:pt>
    <dgm:pt modelId="{BEA145F3-FEEE-47F6-BE60-505B669A97E1}" type="sibTrans" cxnId="{D5B43C8F-4F82-49DB-8CC8-F9673C97AE1D}">
      <dgm:prSet/>
      <dgm:spPr/>
      <dgm:t>
        <a:bodyPr/>
        <a:lstStyle/>
        <a:p>
          <a:endParaRPr lang="en-NZ"/>
        </a:p>
      </dgm:t>
    </dgm:pt>
    <dgm:pt modelId="{3AC49BED-470B-4DB3-8CFA-3419327CB661}">
      <dgm:prSet/>
      <dgm:spPr>
        <a:solidFill>
          <a:srgbClr val="194383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b="1" dirty="0" smtClean="0"/>
            <a:t>ADDRESS WELL-BEING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b="1" dirty="0"/>
        </a:p>
      </dgm:t>
    </dgm:pt>
    <dgm:pt modelId="{E590DBC5-3E29-4EE9-B598-D9B745FD415F}" type="parTrans" cxnId="{89CA6D72-3283-4FF8-9E41-5C1AC5D59EA0}">
      <dgm:prSet/>
      <dgm:spPr/>
      <dgm:t>
        <a:bodyPr/>
        <a:lstStyle/>
        <a:p>
          <a:endParaRPr lang="en-NZ" dirty="0"/>
        </a:p>
      </dgm:t>
    </dgm:pt>
    <dgm:pt modelId="{FA5860A7-DF30-44AE-A761-01EA12CC0D61}" type="sibTrans" cxnId="{89CA6D72-3283-4FF8-9E41-5C1AC5D59EA0}">
      <dgm:prSet/>
      <dgm:spPr/>
      <dgm:t>
        <a:bodyPr/>
        <a:lstStyle/>
        <a:p>
          <a:endParaRPr lang="en-NZ"/>
        </a:p>
      </dgm:t>
    </dgm:pt>
    <dgm:pt modelId="{13DCA625-6111-4D99-B188-C77FABBACFEF}">
      <dgm:prSet/>
      <dgm:spPr>
        <a:solidFill>
          <a:srgbClr val="1589CB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b="1" dirty="0" smtClean="0"/>
            <a:t>UNIVERSAL</a:t>
          </a:r>
        </a:p>
      </dgm:t>
    </dgm:pt>
    <dgm:pt modelId="{DE199BBE-A42A-49A9-B665-0CC3256EBB94}" type="parTrans" cxnId="{16844D94-854C-432F-AD41-1959D48110ED}">
      <dgm:prSet/>
      <dgm:spPr/>
      <dgm:t>
        <a:bodyPr/>
        <a:lstStyle/>
        <a:p>
          <a:endParaRPr lang="en-NZ" dirty="0"/>
        </a:p>
      </dgm:t>
    </dgm:pt>
    <dgm:pt modelId="{111BC8A1-79B5-4F2F-884D-742BA25C3C75}" type="sibTrans" cxnId="{16844D94-854C-432F-AD41-1959D48110ED}">
      <dgm:prSet/>
      <dgm:spPr/>
      <dgm:t>
        <a:bodyPr/>
        <a:lstStyle/>
        <a:p>
          <a:endParaRPr lang="en-NZ"/>
        </a:p>
      </dgm:t>
    </dgm:pt>
    <dgm:pt modelId="{B7838995-732C-43BE-BB4C-5021647D10BB}">
      <dgm:prSet/>
      <dgm:spPr>
        <a:solidFill>
          <a:srgbClr val="5BC5F2"/>
        </a:solidFill>
      </dgm:spPr>
      <dgm:t>
        <a:bodyPr/>
        <a:lstStyle/>
        <a:p>
          <a:pPr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NZ" b="1" dirty="0" smtClean="0"/>
            <a:t>FAMILIES/</a:t>
          </a:r>
        </a:p>
        <a:p>
          <a:pPr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NZ" b="1" dirty="0" smtClean="0"/>
            <a:t>WH</a:t>
          </a:r>
          <a:r>
            <a:rPr lang="en-AU" b="1" dirty="0" smtClean="0"/>
            <a:t>Ā</a:t>
          </a:r>
          <a:r>
            <a:rPr lang="en-NZ" b="1" dirty="0" smtClean="0"/>
            <a:t>NAU</a:t>
          </a:r>
        </a:p>
        <a:p>
          <a:endParaRPr lang="en-NZ" b="1" dirty="0"/>
        </a:p>
      </dgm:t>
    </dgm:pt>
    <dgm:pt modelId="{F42D0671-BB5E-48A2-B8D1-1F22BF9A9D14}" type="parTrans" cxnId="{E879C15B-B434-4C22-A33F-ADE94D132156}">
      <dgm:prSet/>
      <dgm:spPr/>
      <dgm:t>
        <a:bodyPr/>
        <a:lstStyle/>
        <a:p>
          <a:endParaRPr lang="en-NZ" dirty="0"/>
        </a:p>
      </dgm:t>
    </dgm:pt>
    <dgm:pt modelId="{1A1C46BD-951A-4CCC-A66C-60B4E1BB12F8}" type="sibTrans" cxnId="{E879C15B-B434-4C22-A33F-ADE94D132156}">
      <dgm:prSet/>
      <dgm:spPr/>
      <dgm:t>
        <a:bodyPr/>
        <a:lstStyle/>
        <a:p>
          <a:endParaRPr lang="en-NZ"/>
        </a:p>
      </dgm:t>
    </dgm:pt>
    <dgm:pt modelId="{78C9FD47-08AE-47E8-84BA-6D6C21588CB7}" type="pres">
      <dgm:prSet presAssocID="{D8858AD0-3667-4991-A5F2-B4394D1FBB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967E22DC-7806-4809-B91A-01492F85FF6F}" type="pres">
      <dgm:prSet presAssocID="{B24E02D5-1AF3-4B93-A577-93F3D7E08E75}" presName="centerShape" presStyleLbl="node0" presStyleIdx="0" presStyleCnt="1" custScaleX="16592" custScaleY="16101"/>
      <dgm:spPr/>
      <dgm:t>
        <a:bodyPr/>
        <a:lstStyle/>
        <a:p>
          <a:endParaRPr lang="en-NZ"/>
        </a:p>
      </dgm:t>
    </dgm:pt>
    <dgm:pt modelId="{9E6BA846-63DE-4E6B-81E0-0128C2CADBE3}" type="pres">
      <dgm:prSet presAssocID="{BC087370-87DB-4039-B1BA-3DA8B8450F9C}" presName="Name9" presStyleLbl="parChTrans1D2" presStyleIdx="0" presStyleCnt="6"/>
      <dgm:spPr/>
      <dgm:t>
        <a:bodyPr/>
        <a:lstStyle/>
        <a:p>
          <a:endParaRPr lang="en-NZ"/>
        </a:p>
      </dgm:t>
    </dgm:pt>
    <dgm:pt modelId="{E1D54D4B-31E1-41F6-AAAF-925E7EFE32EC}" type="pres">
      <dgm:prSet presAssocID="{BC087370-87DB-4039-B1BA-3DA8B8450F9C}" presName="connTx" presStyleLbl="parChTrans1D2" presStyleIdx="0" presStyleCnt="6"/>
      <dgm:spPr/>
      <dgm:t>
        <a:bodyPr/>
        <a:lstStyle/>
        <a:p>
          <a:endParaRPr lang="en-NZ"/>
        </a:p>
      </dgm:t>
    </dgm:pt>
    <dgm:pt modelId="{04F7225C-6DD5-4805-84A0-53C9060E21B5}" type="pres">
      <dgm:prSet presAssocID="{74A438A0-718D-4B8E-9313-098DD9CCC1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AD28646-799A-421F-A458-555FA633A09B}" type="pres">
      <dgm:prSet presAssocID="{EE1DFB39-8A36-4532-823E-F733116E0844}" presName="Name9" presStyleLbl="parChTrans1D2" presStyleIdx="1" presStyleCnt="6"/>
      <dgm:spPr/>
      <dgm:t>
        <a:bodyPr/>
        <a:lstStyle/>
        <a:p>
          <a:endParaRPr lang="en-NZ"/>
        </a:p>
      </dgm:t>
    </dgm:pt>
    <dgm:pt modelId="{7FE57D49-6681-4E9E-996C-ECF429235896}" type="pres">
      <dgm:prSet presAssocID="{EE1DFB39-8A36-4532-823E-F733116E0844}" presName="connTx" presStyleLbl="parChTrans1D2" presStyleIdx="1" presStyleCnt="6"/>
      <dgm:spPr/>
      <dgm:t>
        <a:bodyPr/>
        <a:lstStyle/>
        <a:p>
          <a:endParaRPr lang="en-NZ"/>
        </a:p>
      </dgm:t>
    </dgm:pt>
    <dgm:pt modelId="{1CB0AA8C-46CC-43DD-8768-B9F36A93BD94}" type="pres">
      <dgm:prSet presAssocID="{B0D77586-B823-439D-80BB-F5DF69F3214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F0C36D2-DC75-496F-ADDA-290029A499CB}" type="pres">
      <dgm:prSet presAssocID="{525EE6CD-3012-4969-B9C2-581884EAD2AB}" presName="Name9" presStyleLbl="parChTrans1D2" presStyleIdx="2" presStyleCnt="6"/>
      <dgm:spPr/>
      <dgm:t>
        <a:bodyPr/>
        <a:lstStyle/>
        <a:p>
          <a:endParaRPr lang="en-NZ"/>
        </a:p>
      </dgm:t>
    </dgm:pt>
    <dgm:pt modelId="{101E2392-FF4A-4EEC-B89B-5E01BC3023BE}" type="pres">
      <dgm:prSet presAssocID="{525EE6CD-3012-4969-B9C2-581884EAD2AB}" presName="connTx" presStyleLbl="parChTrans1D2" presStyleIdx="2" presStyleCnt="6"/>
      <dgm:spPr/>
      <dgm:t>
        <a:bodyPr/>
        <a:lstStyle/>
        <a:p>
          <a:endParaRPr lang="en-NZ"/>
        </a:p>
      </dgm:t>
    </dgm:pt>
    <dgm:pt modelId="{78481797-338D-4D2C-8C3D-7D099FC0A206}" type="pres">
      <dgm:prSet presAssocID="{4EC3109B-E8CC-413B-BEA0-D5B8E3EC8CC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717CF2F-8242-4161-A797-A114E7323B73}" type="pres">
      <dgm:prSet presAssocID="{E590DBC5-3E29-4EE9-B598-D9B745FD415F}" presName="Name9" presStyleLbl="parChTrans1D2" presStyleIdx="3" presStyleCnt="6"/>
      <dgm:spPr/>
      <dgm:t>
        <a:bodyPr/>
        <a:lstStyle/>
        <a:p>
          <a:endParaRPr lang="en-NZ"/>
        </a:p>
      </dgm:t>
    </dgm:pt>
    <dgm:pt modelId="{BE555F46-7882-4AEC-AF85-A15B44BBF243}" type="pres">
      <dgm:prSet presAssocID="{E590DBC5-3E29-4EE9-B598-D9B745FD415F}" presName="connTx" presStyleLbl="parChTrans1D2" presStyleIdx="3" presStyleCnt="6"/>
      <dgm:spPr/>
      <dgm:t>
        <a:bodyPr/>
        <a:lstStyle/>
        <a:p>
          <a:endParaRPr lang="en-NZ"/>
        </a:p>
      </dgm:t>
    </dgm:pt>
    <dgm:pt modelId="{65B3D7CB-811A-4231-ABF5-DF815E006803}" type="pres">
      <dgm:prSet presAssocID="{3AC49BED-470B-4DB3-8CFA-3419327CB66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80F2030-13FD-4DBA-8B75-47ED5C391FDD}" type="pres">
      <dgm:prSet presAssocID="{DE199BBE-A42A-49A9-B665-0CC3256EBB94}" presName="Name9" presStyleLbl="parChTrans1D2" presStyleIdx="4" presStyleCnt="6"/>
      <dgm:spPr/>
      <dgm:t>
        <a:bodyPr/>
        <a:lstStyle/>
        <a:p>
          <a:endParaRPr lang="en-NZ"/>
        </a:p>
      </dgm:t>
    </dgm:pt>
    <dgm:pt modelId="{2B230AEC-968A-451C-84D3-1423FDED3713}" type="pres">
      <dgm:prSet presAssocID="{DE199BBE-A42A-49A9-B665-0CC3256EBB94}" presName="connTx" presStyleLbl="parChTrans1D2" presStyleIdx="4" presStyleCnt="6"/>
      <dgm:spPr/>
      <dgm:t>
        <a:bodyPr/>
        <a:lstStyle/>
        <a:p>
          <a:endParaRPr lang="en-NZ"/>
        </a:p>
      </dgm:t>
    </dgm:pt>
    <dgm:pt modelId="{7E111282-170F-404C-8C31-5B1F31EDFF27}" type="pres">
      <dgm:prSet presAssocID="{13DCA625-6111-4D99-B188-C77FABBACF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CE6F063-E5A1-4633-A7BE-F3576A0584D4}" type="pres">
      <dgm:prSet presAssocID="{F42D0671-BB5E-48A2-B8D1-1F22BF9A9D14}" presName="Name9" presStyleLbl="parChTrans1D2" presStyleIdx="5" presStyleCnt="6"/>
      <dgm:spPr/>
      <dgm:t>
        <a:bodyPr/>
        <a:lstStyle/>
        <a:p>
          <a:endParaRPr lang="en-NZ"/>
        </a:p>
      </dgm:t>
    </dgm:pt>
    <dgm:pt modelId="{4439C807-86C2-4CBC-A48B-A411281B2636}" type="pres">
      <dgm:prSet presAssocID="{F42D0671-BB5E-48A2-B8D1-1F22BF9A9D14}" presName="connTx" presStyleLbl="parChTrans1D2" presStyleIdx="5" presStyleCnt="6"/>
      <dgm:spPr/>
      <dgm:t>
        <a:bodyPr/>
        <a:lstStyle/>
        <a:p>
          <a:endParaRPr lang="en-NZ"/>
        </a:p>
      </dgm:t>
    </dgm:pt>
    <dgm:pt modelId="{0AD0EFC4-995D-4759-8C33-820545E051C0}" type="pres">
      <dgm:prSet presAssocID="{B7838995-732C-43BE-BB4C-5021647D10B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06F516F8-31DC-454D-871F-DDC102165C65}" type="presOf" srcId="{525EE6CD-3012-4969-B9C2-581884EAD2AB}" destId="{101E2392-FF4A-4EEC-B89B-5E01BC3023BE}" srcOrd="1" destOrd="0" presId="urn:microsoft.com/office/officeart/2005/8/layout/radial1"/>
    <dgm:cxn modelId="{89CA6D72-3283-4FF8-9E41-5C1AC5D59EA0}" srcId="{B24E02D5-1AF3-4B93-A577-93F3D7E08E75}" destId="{3AC49BED-470B-4DB3-8CFA-3419327CB661}" srcOrd="3" destOrd="0" parTransId="{E590DBC5-3E29-4EE9-B598-D9B745FD415F}" sibTransId="{FA5860A7-DF30-44AE-A761-01EA12CC0D61}"/>
    <dgm:cxn modelId="{805E4A34-5A7B-4366-A17A-26C2E8449B1F}" type="presOf" srcId="{E590DBC5-3E29-4EE9-B598-D9B745FD415F}" destId="{BE555F46-7882-4AEC-AF85-A15B44BBF243}" srcOrd="1" destOrd="0" presId="urn:microsoft.com/office/officeart/2005/8/layout/radial1"/>
    <dgm:cxn modelId="{71B125CF-F567-4310-8811-F3D9D1C1C6D3}" type="presOf" srcId="{74A438A0-718D-4B8E-9313-098DD9CCC1A1}" destId="{04F7225C-6DD5-4805-84A0-53C9060E21B5}" srcOrd="0" destOrd="0" presId="urn:microsoft.com/office/officeart/2005/8/layout/radial1"/>
    <dgm:cxn modelId="{2C8ED324-B72A-4082-B12C-2F9CD2A4E505}" type="presOf" srcId="{B24E02D5-1AF3-4B93-A577-93F3D7E08E75}" destId="{967E22DC-7806-4809-B91A-01492F85FF6F}" srcOrd="0" destOrd="0" presId="urn:microsoft.com/office/officeart/2005/8/layout/radial1"/>
    <dgm:cxn modelId="{AC288F67-3E24-4E62-9BFB-81A36D604D87}" type="presOf" srcId="{E590DBC5-3E29-4EE9-B598-D9B745FD415F}" destId="{F717CF2F-8242-4161-A797-A114E7323B73}" srcOrd="0" destOrd="0" presId="urn:microsoft.com/office/officeart/2005/8/layout/radial1"/>
    <dgm:cxn modelId="{16844D94-854C-432F-AD41-1959D48110ED}" srcId="{B24E02D5-1AF3-4B93-A577-93F3D7E08E75}" destId="{13DCA625-6111-4D99-B188-C77FABBACFEF}" srcOrd="4" destOrd="0" parTransId="{DE199BBE-A42A-49A9-B665-0CC3256EBB94}" sibTransId="{111BC8A1-79B5-4F2F-884D-742BA25C3C75}"/>
    <dgm:cxn modelId="{1F7F7EEA-2C4D-46BE-ACAF-38C1A70470EA}" type="presOf" srcId="{EE1DFB39-8A36-4532-823E-F733116E0844}" destId="{7FE57D49-6681-4E9E-996C-ECF429235896}" srcOrd="1" destOrd="0" presId="urn:microsoft.com/office/officeart/2005/8/layout/radial1"/>
    <dgm:cxn modelId="{7BB0A214-E1AA-4701-AB91-B4662D0452C5}" srcId="{B24E02D5-1AF3-4B93-A577-93F3D7E08E75}" destId="{74A438A0-718D-4B8E-9313-098DD9CCC1A1}" srcOrd="0" destOrd="0" parTransId="{BC087370-87DB-4039-B1BA-3DA8B8450F9C}" sibTransId="{2637B845-5A92-4DD1-838E-1E779434E623}"/>
    <dgm:cxn modelId="{164BF91E-9A5E-48C5-8CF6-AA4CACB29F56}" srcId="{D8858AD0-3667-4991-A5F2-B4394D1FBB2A}" destId="{B24E02D5-1AF3-4B93-A577-93F3D7E08E75}" srcOrd="0" destOrd="0" parTransId="{C23E3DB2-2B8A-479A-ABC5-BA2FAEB46100}" sibTransId="{BD372FB4-FC0C-42E0-A6FE-8B6AC1783817}"/>
    <dgm:cxn modelId="{3C2DA52D-F7B8-4F1E-B77E-066C73B953BD}" type="presOf" srcId="{525EE6CD-3012-4969-B9C2-581884EAD2AB}" destId="{1F0C36D2-DC75-496F-ADDA-290029A499CB}" srcOrd="0" destOrd="0" presId="urn:microsoft.com/office/officeart/2005/8/layout/radial1"/>
    <dgm:cxn modelId="{95CD5341-02B0-412E-A28C-6A5F42090AEF}" type="presOf" srcId="{DE199BBE-A42A-49A9-B665-0CC3256EBB94}" destId="{180F2030-13FD-4DBA-8B75-47ED5C391FDD}" srcOrd="0" destOrd="0" presId="urn:microsoft.com/office/officeart/2005/8/layout/radial1"/>
    <dgm:cxn modelId="{F721EC69-9FE9-4C88-BF7C-FD8E5E1B6F3E}" type="presOf" srcId="{3AC49BED-470B-4DB3-8CFA-3419327CB661}" destId="{65B3D7CB-811A-4231-ABF5-DF815E006803}" srcOrd="0" destOrd="0" presId="urn:microsoft.com/office/officeart/2005/8/layout/radial1"/>
    <dgm:cxn modelId="{B5D51740-E46C-44A3-8D87-4157199EA00B}" type="presOf" srcId="{F42D0671-BB5E-48A2-B8D1-1F22BF9A9D14}" destId="{8CE6F063-E5A1-4633-A7BE-F3576A0584D4}" srcOrd="0" destOrd="0" presId="urn:microsoft.com/office/officeart/2005/8/layout/radial1"/>
    <dgm:cxn modelId="{C6B7D4C8-0024-4C4E-90A3-C1FF2881A928}" type="presOf" srcId="{BC087370-87DB-4039-B1BA-3DA8B8450F9C}" destId="{9E6BA846-63DE-4E6B-81E0-0128C2CADBE3}" srcOrd="0" destOrd="0" presId="urn:microsoft.com/office/officeart/2005/8/layout/radial1"/>
    <dgm:cxn modelId="{E38D4D30-CB2C-40B3-816D-6D9EA208CEA8}" type="presOf" srcId="{B0D77586-B823-439D-80BB-F5DF69F32143}" destId="{1CB0AA8C-46CC-43DD-8768-B9F36A93BD94}" srcOrd="0" destOrd="0" presId="urn:microsoft.com/office/officeart/2005/8/layout/radial1"/>
    <dgm:cxn modelId="{C2F72945-0A22-4C52-AAF3-A6A525B9B995}" type="presOf" srcId="{EE1DFB39-8A36-4532-823E-F733116E0844}" destId="{BAD28646-799A-421F-A458-555FA633A09B}" srcOrd="0" destOrd="0" presId="urn:microsoft.com/office/officeart/2005/8/layout/radial1"/>
    <dgm:cxn modelId="{1874729A-4B05-4BDF-932F-0BE917B9718B}" srcId="{B24E02D5-1AF3-4B93-A577-93F3D7E08E75}" destId="{B0D77586-B823-439D-80BB-F5DF69F32143}" srcOrd="1" destOrd="0" parTransId="{EE1DFB39-8A36-4532-823E-F733116E0844}" sibTransId="{22DD6CC1-B17B-47D8-AC51-24DB64A64EC2}"/>
    <dgm:cxn modelId="{2D51285E-0B2C-4073-8F3C-1F842B8E134E}" type="presOf" srcId="{F42D0671-BB5E-48A2-B8D1-1F22BF9A9D14}" destId="{4439C807-86C2-4CBC-A48B-A411281B2636}" srcOrd="1" destOrd="0" presId="urn:microsoft.com/office/officeart/2005/8/layout/radial1"/>
    <dgm:cxn modelId="{11F1D4E8-4739-4326-AB11-A0F97124B24F}" type="presOf" srcId="{13DCA625-6111-4D99-B188-C77FABBACFEF}" destId="{7E111282-170F-404C-8C31-5B1F31EDFF27}" srcOrd="0" destOrd="0" presId="urn:microsoft.com/office/officeart/2005/8/layout/radial1"/>
    <dgm:cxn modelId="{65B3EA45-CE3E-41A6-8473-E412930FD583}" type="presOf" srcId="{4EC3109B-E8CC-413B-BEA0-D5B8E3EC8CC0}" destId="{78481797-338D-4D2C-8C3D-7D099FC0A206}" srcOrd="0" destOrd="0" presId="urn:microsoft.com/office/officeart/2005/8/layout/radial1"/>
    <dgm:cxn modelId="{E879C15B-B434-4C22-A33F-ADE94D132156}" srcId="{B24E02D5-1AF3-4B93-A577-93F3D7E08E75}" destId="{B7838995-732C-43BE-BB4C-5021647D10BB}" srcOrd="5" destOrd="0" parTransId="{F42D0671-BB5E-48A2-B8D1-1F22BF9A9D14}" sibTransId="{1A1C46BD-951A-4CCC-A66C-60B4E1BB12F8}"/>
    <dgm:cxn modelId="{49D716C4-D736-4DF1-B620-67C396DF7E44}" type="presOf" srcId="{DE199BBE-A42A-49A9-B665-0CC3256EBB94}" destId="{2B230AEC-968A-451C-84D3-1423FDED3713}" srcOrd="1" destOrd="0" presId="urn:microsoft.com/office/officeart/2005/8/layout/radial1"/>
    <dgm:cxn modelId="{30290B9E-1DC8-4779-8E60-3EF2CB43D092}" type="presOf" srcId="{BC087370-87DB-4039-B1BA-3DA8B8450F9C}" destId="{E1D54D4B-31E1-41F6-AAAF-925E7EFE32EC}" srcOrd="1" destOrd="0" presId="urn:microsoft.com/office/officeart/2005/8/layout/radial1"/>
    <dgm:cxn modelId="{50ADB7EE-54EC-4D7A-81F9-05D2CF490E17}" type="presOf" srcId="{B7838995-732C-43BE-BB4C-5021647D10BB}" destId="{0AD0EFC4-995D-4759-8C33-820545E051C0}" srcOrd="0" destOrd="0" presId="urn:microsoft.com/office/officeart/2005/8/layout/radial1"/>
    <dgm:cxn modelId="{3D939603-95FF-40B7-A8AB-800EA933F044}" type="presOf" srcId="{D8858AD0-3667-4991-A5F2-B4394D1FBB2A}" destId="{78C9FD47-08AE-47E8-84BA-6D6C21588CB7}" srcOrd="0" destOrd="0" presId="urn:microsoft.com/office/officeart/2005/8/layout/radial1"/>
    <dgm:cxn modelId="{D5B43C8F-4F82-49DB-8CC8-F9673C97AE1D}" srcId="{B24E02D5-1AF3-4B93-A577-93F3D7E08E75}" destId="{4EC3109B-E8CC-413B-BEA0-D5B8E3EC8CC0}" srcOrd="2" destOrd="0" parTransId="{525EE6CD-3012-4969-B9C2-581884EAD2AB}" sibTransId="{BEA145F3-FEEE-47F6-BE60-505B669A97E1}"/>
    <dgm:cxn modelId="{51837EFF-5A14-4AD6-B9DC-CBBB1D9DD3F9}" type="presParOf" srcId="{78C9FD47-08AE-47E8-84BA-6D6C21588CB7}" destId="{967E22DC-7806-4809-B91A-01492F85FF6F}" srcOrd="0" destOrd="0" presId="urn:microsoft.com/office/officeart/2005/8/layout/radial1"/>
    <dgm:cxn modelId="{A0E6FB7F-B074-497F-A222-57FF62F0463B}" type="presParOf" srcId="{78C9FD47-08AE-47E8-84BA-6D6C21588CB7}" destId="{9E6BA846-63DE-4E6B-81E0-0128C2CADBE3}" srcOrd="1" destOrd="0" presId="urn:microsoft.com/office/officeart/2005/8/layout/radial1"/>
    <dgm:cxn modelId="{6D4797B3-BA66-4D1D-81D5-BB0B61D12178}" type="presParOf" srcId="{9E6BA846-63DE-4E6B-81E0-0128C2CADBE3}" destId="{E1D54D4B-31E1-41F6-AAAF-925E7EFE32EC}" srcOrd="0" destOrd="0" presId="urn:microsoft.com/office/officeart/2005/8/layout/radial1"/>
    <dgm:cxn modelId="{5BBA24E1-B76B-4718-AA62-863208B60AD4}" type="presParOf" srcId="{78C9FD47-08AE-47E8-84BA-6D6C21588CB7}" destId="{04F7225C-6DD5-4805-84A0-53C9060E21B5}" srcOrd="2" destOrd="0" presId="urn:microsoft.com/office/officeart/2005/8/layout/radial1"/>
    <dgm:cxn modelId="{B5A89241-5D90-4EEA-BD31-33E74F4C4784}" type="presParOf" srcId="{78C9FD47-08AE-47E8-84BA-6D6C21588CB7}" destId="{BAD28646-799A-421F-A458-555FA633A09B}" srcOrd="3" destOrd="0" presId="urn:microsoft.com/office/officeart/2005/8/layout/radial1"/>
    <dgm:cxn modelId="{BAF134A1-A4A4-40A3-8F93-4FE8DE40C4F4}" type="presParOf" srcId="{BAD28646-799A-421F-A458-555FA633A09B}" destId="{7FE57D49-6681-4E9E-996C-ECF429235896}" srcOrd="0" destOrd="0" presId="urn:microsoft.com/office/officeart/2005/8/layout/radial1"/>
    <dgm:cxn modelId="{8E176EF8-79F1-4059-B962-8833F5D18A9D}" type="presParOf" srcId="{78C9FD47-08AE-47E8-84BA-6D6C21588CB7}" destId="{1CB0AA8C-46CC-43DD-8768-B9F36A93BD94}" srcOrd="4" destOrd="0" presId="urn:microsoft.com/office/officeart/2005/8/layout/radial1"/>
    <dgm:cxn modelId="{8082F7F7-571F-4F9C-B9DB-310265527C21}" type="presParOf" srcId="{78C9FD47-08AE-47E8-84BA-6D6C21588CB7}" destId="{1F0C36D2-DC75-496F-ADDA-290029A499CB}" srcOrd="5" destOrd="0" presId="urn:microsoft.com/office/officeart/2005/8/layout/radial1"/>
    <dgm:cxn modelId="{417C54BF-AAC2-4BC5-9C4E-378616D54A5C}" type="presParOf" srcId="{1F0C36D2-DC75-496F-ADDA-290029A499CB}" destId="{101E2392-FF4A-4EEC-B89B-5E01BC3023BE}" srcOrd="0" destOrd="0" presId="urn:microsoft.com/office/officeart/2005/8/layout/radial1"/>
    <dgm:cxn modelId="{A9FEDBBB-A114-415A-B75A-A2C8DE02C3E9}" type="presParOf" srcId="{78C9FD47-08AE-47E8-84BA-6D6C21588CB7}" destId="{78481797-338D-4D2C-8C3D-7D099FC0A206}" srcOrd="6" destOrd="0" presId="urn:microsoft.com/office/officeart/2005/8/layout/radial1"/>
    <dgm:cxn modelId="{67E6D4E4-1B46-409F-9E23-7B8298848DB2}" type="presParOf" srcId="{78C9FD47-08AE-47E8-84BA-6D6C21588CB7}" destId="{F717CF2F-8242-4161-A797-A114E7323B73}" srcOrd="7" destOrd="0" presId="urn:microsoft.com/office/officeart/2005/8/layout/radial1"/>
    <dgm:cxn modelId="{1C13659E-7FAB-4BDF-A4FB-00FDA5DF95DB}" type="presParOf" srcId="{F717CF2F-8242-4161-A797-A114E7323B73}" destId="{BE555F46-7882-4AEC-AF85-A15B44BBF243}" srcOrd="0" destOrd="0" presId="urn:microsoft.com/office/officeart/2005/8/layout/radial1"/>
    <dgm:cxn modelId="{61FEC2D4-FF24-4580-A413-3485D7262E3F}" type="presParOf" srcId="{78C9FD47-08AE-47E8-84BA-6D6C21588CB7}" destId="{65B3D7CB-811A-4231-ABF5-DF815E006803}" srcOrd="8" destOrd="0" presId="urn:microsoft.com/office/officeart/2005/8/layout/radial1"/>
    <dgm:cxn modelId="{F4ABC1C4-7EB8-45FA-8E06-6C87293F49A5}" type="presParOf" srcId="{78C9FD47-08AE-47E8-84BA-6D6C21588CB7}" destId="{180F2030-13FD-4DBA-8B75-47ED5C391FDD}" srcOrd="9" destOrd="0" presId="urn:microsoft.com/office/officeart/2005/8/layout/radial1"/>
    <dgm:cxn modelId="{F21E714A-1761-4FF1-BAC1-B2633D896F80}" type="presParOf" srcId="{180F2030-13FD-4DBA-8B75-47ED5C391FDD}" destId="{2B230AEC-968A-451C-84D3-1423FDED3713}" srcOrd="0" destOrd="0" presId="urn:microsoft.com/office/officeart/2005/8/layout/radial1"/>
    <dgm:cxn modelId="{0533605C-BF2F-4346-A8F3-6B393DAD7E56}" type="presParOf" srcId="{78C9FD47-08AE-47E8-84BA-6D6C21588CB7}" destId="{7E111282-170F-404C-8C31-5B1F31EDFF27}" srcOrd="10" destOrd="0" presId="urn:microsoft.com/office/officeart/2005/8/layout/radial1"/>
    <dgm:cxn modelId="{BEE25804-681B-498B-A2F4-E5755B84DCD8}" type="presParOf" srcId="{78C9FD47-08AE-47E8-84BA-6D6C21588CB7}" destId="{8CE6F063-E5A1-4633-A7BE-F3576A0584D4}" srcOrd="11" destOrd="0" presId="urn:microsoft.com/office/officeart/2005/8/layout/radial1"/>
    <dgm:cxn modelId="{D76FE5A3-3A1C-41A6-882B-D1C8CAA1817E}" type="presParOf" srcId="{8CE6F063-E5A1-4633-A7BE-F3576A0584D4}" destId="{4439C807-86C2-4CBC-A48B-A411281B2636}" srcOrd="0" destOrd="0" presId="urn:microsoft.com/office/officeart/2005/8/layout/radial1"/>
    <dgm:cxn modelId="{D0ED7304-6141-4099-8419-0727EF6E20D8}" type="presParOf" srcId="{78C9FD47-08AE-47E8-84BA-6D6C21588CB7}" destId="{0AD0EFC4-995D-4759-8C33-820545E051C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C7665-8948-4B7E-8D9C-159440D8AC7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64ADD96-DFE5-4C05-93C7-10DAD4349D28}">
      <dgm:prSet phldrT="[Text]" custT="1"/>
      <dgm:spPr>
        <a:solidFill>
          <a:srgbClr val="5BC5F2">
            <a:alpha val="49804"/>
          </a:srgbClr>
        </a:solidFill>
        <a:ln>
          <a:solidFill>
            <a:schemeClr val="tx1"/>
          </a:solidFill>
        </a:ln>
      </dgm:spPr>
      <dgm:t>
        <a:bodyPr/>
        <a:lstStyle/>
        <a:p>
          <a:endParaRPr lang="en-NZ" sz="2000" b="1" dirty="0"/>
        </a:p>
        <a:p>
          <a:r>
            <a:rPr lang="en-NZ" sz="2000" b="1" dirty="0"/>
            <a:t>MESTs</a:t>
          </a:r>
        </a:p>
      </dgm:t>
    </dgm:pt>
    <dgm:pt modelId="{391B7D20-66F0-4027-A435-0520C52564B2}" type="parTrans" cxnId="{7A77FF59-9671-4AD4-8F30-4FBBF3467E29}">
      <dgm:prSet/>
      <dgm:spPr/>
      <dgm:t>
        <a:bodyPr/>
        <a:lstStyle/>
        <a:p>
          <a:endParaRPr lang="en-NZ"/>
        </a:p>
      </dgm:t>
    </dgm:pt>
    <dgm:pt modelId="{47FB58F8-F2FE-4B9F-A5E5-4CCE2E1EBA6E}" type="sibTrans" cxnId="{7A77FF59-9671-4AD4-8F30-4FBBF3467E29}">
      <dgm:prSet/>
      <dgm:spPr/>
      <dgm:t>
        <a:bodyPr/>
        <a:lstStyle/>
        <a:p>
          <a:endParaRPr lang="en-NZ"/>
        </a:p>
      </dgm:t>
    </dgm:pt>
    <dgm:pt modelId="{4C3F4AE8-26D7-4013-ADEB-79EB0D415D30}">
      <dgm:prSet phldrT="[Text]" custT="1"/>
      <dgm:spPr>
        <a:solidFill>
          <a:srgbClr val="5BC5F2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endParaRPr lang="en-NZ" sz="2000" b="1" dirty="0"/>
        </a:p>
        <a:p>
          <a:pPr>
            <a:spcAft>
              <a:spcPts val="0"/>
            </a:spcAft>
          </a:pPr>
          <a:endParaRPr lang="en-NZ" sz="2000" b="1" dirty="0"/>
        </a:p>
        <a:p>
          <a:pPr>
            <a:spcAft>
              <a:spcPts val="0"/>
            </a:spcAft>
          </a:pPr>
          <a:r>
            <a:rPr lang="en-NZ" sz="2000" b="1" dirty="0"/>
            <a:t>LOCAL </a:t>
          </a:r>
        </a:p>
        <a:p>
          <a:pPr>
            <a:spcAft>
              <a:spcPts val="0"/>
            </a:spcAft>
          </a:pPr>
          <a:r>
            <a:rPr lang="en-NZ" sz="2000" b="1" dirty="0"/>
            <a:t>SERVICES</a:t>
          </a:r>
        </a:p>
      </dgm:t>
    </dgm:pt>
    <dgm:pt modelId="{600A2A9C-8EE5-4494-B2FA-7FF39B7F997C}" type="parTrans" cxnId="{6055F527-DAF2-4FD1-B8FE-23EAA43D772E}">
      <dgm:prSet/>
      <dgm:spPr/>
      <dgm:t>
        <a:bodyPr/>
        <a:lstStyle/>
        <a:p>
          <a:endParaRPr lang="en-NZ"/>
        </a:p>
      </dgm:t>
    </dgm:pt>
    <dgm:pt modelId="{52406E93-BD7C-4EBE-8CA7-2C21C4E25115}" type="sibTrans" cxnId="{6055F527-DAF2-4FD1-B8FE-23EAA43D772E}">
      <dgm:prSet/>
      <dgm:spPr/>
      <dgm:t>
        <a:bodyPr/>
        <a:lstStyle/>
        <a:p>
          <a:endParaRPr lang="en-NZ"/>
        </a:p>
      </dgm:t>
    </dgm:pt>
    <dgm:pt modelId="{66496DB7-125E-4082-AD22-B2083352ADA0}" type="pres">
      <dgm:prSet presAssocID="{250C7665-8948-4B7E-8D9C-159440D8AC71}" presName="compositeShape" presStyleCnt="0">
        <dgm:presLayoutVars>
          <dgm:chMax val="7"/>
          <dgm:dir/>
          <dgm:resizeHandles val="exact"/>
        </dgm:presLayoutVars>
      </dgm:prSet>
      <dgm:spPr/>
    </dgm:pt>
    <dgm:pt modelId="{FACC43A0-156F-4BCC-835B-22BE85A448F0}" type="pres">
      <dgm:prSet presAssocID="{E64ADD96-DFE5-4C05-93C7-10DAD4349D28}" presName="circ1" presStyleLbl="vennNode1" presStyleIdx="0" presStyleCnt="2" custScaleX="78300" custScaleY="80080" custLinFactNeighborX="14954" custLinFactNeighborY="0"/>
      <dgm:spPr/>
      <dgm:t>
        <a:bodyPr/>
        <a:lstStyle/>
        <a:p>
          <a:endParaRPr lang="en-NZ"/>
        </a:p>
      </dgm:t>
    </dgm:pt>
    <dgm:pt modelId="{7D0B41C1-880B-436C-9146-0AD08F8E741B}" type="pres">
      <dgm:prSet presAssocID="{E64ADD96-DFE5-4C05-93C7-10DAD4349D2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515F33B-2508-47C1-8D67-27B391E2831C}" type="pres">
      <dgm:prSet presAssocID="{4C3F4AE8-26D7-4013-ADEB-79EB0D415D30}" presName="circ2" presStyleLbl="vennNode1" presStyleIdx="1" presStyleCnt="2" custScaleX="80525" custScaleY="80080" custLinFactNeighborX="-8015" custLinFactNeighborY="843"/>
      <dgm:spPr/>
      <dgm:t>
        <a:bodyPr/>
        <a:lstStyle/>
        <a:p>
          <a:endParaRPr lang="en-NZ"/>
        </a:p>
      </dgm:t>
    </dgm:pt>
    <dgm:pt modelId="{41D287DA-33D3-4AC3-8C65-BEBE2CB95B32}" type="pres">
      <dgm:prSet presAssocID="{4C3F4AE8-26D7-4013-ADEB-79EB0D415D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51192E0E-5316-4FA3-853A-5056B99B772B}" type="presOf" srcId="{4C3F4AE8-26D7-4013-ADEB-79EB0D415D30}" destId="{41D287DA-33D3-4AC3-8C65-BEBE2CB95B32}" srcOrd="1" destOrd="0" presId="urn:microsoft.com/office/officeart/2005/8/layout/venn1"/>
    <dgm:cxn modelId="{545BE364-0606-4412-93D2-18E03CB3BBBD}" type="presOf" srcId="{4C3F4AE8-26D7-4013-ADEB-79EB0D415D30}" destId="{6515F33B-2508-47C1-8D67-27B391E2831C}" srcOrd="0" destOrd="0" presId="urn:microsoft.com/office/officeart/2005/8/layout/venn1"/>
    <dgm:cxn modelId="{628FBFD9-9583-42B1-943C-16EEE9400D6D}" type="presOf" srcId="{E64ADD96-DFE5-4C05-93C7-10DAD4349D28}" destId="{FACC43A0-156F-4BCC-835B-22BE85A448F0}" srcOrd="0" destOrd="0" presId="urn:microsoft.com/office/officeart/2005/8/layout/venn1"/>
    <dgm:cxn modelId="{A65C3155-F59E-4EC4-A822-986DC7561A34}" type="presOf" srcId="{E64ADD96-DFE5-4C05-93C7-10DAD4349D28}" destId="{7D0B41C1-880B-436C-9146-0AD08F8E741B}" srcOrd="1" destOrd="0" presId="urn:microsoft.com/office/officeart/2005/8/layout/venn1"/>
    <dgm:cxn modelId="{EA0AA79F-7DB2-4F12-94F3-685CD3E45FE8}" type="presOf" srcId="{250C7665-8948-4B7E-8D9C-159440D8AC71}" destId="{66496DB7-125E-4082-AD22-B2083352ADA0}" srcOrd="0" destOrd="0" presId="urn:microsoft.com/office/officeart/2005/8/layout/venn1"/>
    <dgm:cxn modelId="{6055F527-DAF2-4FD1-B8FE-23EAA43D772E}" srcId="{250C7665-8948-4B7E-8D9C-159440D8AC71}" destId="{4C3F4AE8-26D7-4013-ADEB-79EB0D415D30}" srcOrd="1" destOrd="0" parTransId="{600A2A9C-8EE5-4494-B2FA-7FF39B7F997C}" sibTransId="{52406E93-BD7C-4EBE-8CA7-2C21C4E25115}"/>
    <dgm:cxn modelId="{7A77FF59-9671-4AD4-8F30-4FBBF3467E29}" srcId="{250C7665-8948-4B7E-8D9C-159440D8AC71}" destId="{E64ADD96-DFE5-4C05-93C7-10DAD4349D28}" srcOrd="0" destOrd="0" parTransId="{391B7D20-66F0-4027-A435-0520C52564B2}" sibTransId="{47FB58F8-F2FE-4B9F-A5E5-4CCE2E1EBA6E}"/>
    <dgm:cxn modelId="{AA06D72F-87F8-47A0-9170-913B4C05302C}" type="presParOf" srcId="{66496DB7-125E-4082-AD22-B2083352ADA0}" destId="{FACC43A0-156F-4BCC-835B-22BE85A448F0}" srcOrd="0" destOrd="0" presId="urn:microsoft.com/office/officeart/2005/8/layout/venn1"/>
    <dgm:cxn modelId="{A7A6E5C8-FBAD-466B-BF51-FE72B2DD2D10}" type="presParOf" srcId="{66496DB7-125E-4082-AD22-B2083352ADA0}" destId="{7D0B41C1-880B-436C-9146-0AD08F8E741B}" srcOrd="1" destOrd="0" presId="urn:microsoft.com/office/officeart/2005/8/layout/venn1"/>
    <dgm:cxn modelId="{30E757D2-01C5-4130-AE3A-CF010BD9FFF2}" type="presParOf" srcId="{66496DB7-125E-4082-AD22-B2083352ADA0}" destId="{6515F33B-2508-47C1-8D67-27B391E2831C}" srcOrd="2" destOrd="0" presId="urn:microsoft.com/office/officeart/2005/8/layout/venn1"/>
    <dgm:cxn modelId="{5DDFAAB0-2F11-4AEB-9A41-337403C3E2A3}" type="presParOf" srcId="{66496DB7-125E-4082-AD22-B2083352ADA0}" destId="{41D287DA-33D3-4AC3-8C65-BEBE2CB95B3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6DE3AE-36BF-46AE-B9DB-0347BC37F74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BD04600-9602-461F-AF9D-B08D3675B486}">
      <dgm:prSet phldrT="[Text]" custT="1"/>
      <dgm:spPr>
        <a:solidFill>
          <a:srgbClr val="5BC5F2">
            <a:alpha val="50196"/>
          </a:srgb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endParaRPr lang="en-NZ" sz="1500" b="1" dirty="0"/>
        </a:p>
        <a:p>
          <a:pPr>
            <a:spcAft>
              <a:spcPts val="0"/>
            </a:spcAft>
          </a:pPr>
          <a:r>
            <a:rPr lang="en-NZ" sz="1500" b="1" dirty="0"/>
            <a:t> </a:t>
          </a:r>
          <a:r>
            <a:rPr lang="en-NZ" sz="1600" b="1" dirty="0" smtClean="0">
              <a:solidFill>
                <a:schemeClr val="tx1"/>
              </a:solidFill>
            </a:rPr>
            <a:t>Infrastructure</a:t>
          </a:r>
          <a:endParaRPr lang="en-NZ" sz="1600" b="1" dirty="0">
            <a:solidFill>
              <a:schemeClr val="tx1"/>
            </a:solidFill>
          </a:endParaRPr>
        </a:p>
      </dgm:t>
    </dgm:pt>
    <dgm:pt modelId="{56EAE852-3202-4C0B-8420-09F4CEF9834B}" type="parTrans" cxnId="{8090FE70-4192-43B8-B559-823A65B92115}">
      <dgm:prSet/>
      <dgm:spPr/>
      <dgm:t>
        <a:bodyPr/>
        <a:lstStyle/>
        <a:p>
          <a:endParaRPr lang="en-NZ"/>
        </a:p>
      </dgm:t>
    </dgm:pt>
    <dgm:pt modelId="{AE2415D6-62D2-40D7-9AB2-0E4B078AC10D}" type="sibTrans" cxnId="{8090FE70-4192-43B8-B559-823A65B92115}">
      <dgm:prSet/>
      <dgm:spPr/>
      <dgm:t>
        <a:bodyPr/>
        <a:lstStyle/>
        <a:p>
          <a:endParaRPr lang="en-NZ"/>
        </a:p>
      </dgm:t>
    </dgm:pt>
    <dgm:pt modelId="{EC6595BF-C6B0-441E-905A-027FF8DD4C69}">
      <dgm:prSet phldrT="[Text]" custT="1"/>
      <dgm:spPr>
        <a:solidFill>
          <a:srgbClr val="5BC5F2">
            <a:alpha val="50196"/>
          </a:srgb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NZ" sz="1600" b="1" dirty="0" smtClean="0">
              <a:solidFill>
                <a:schemeClr val="tx1"/>
              </a:solidFill>
            </a:rPr>
            <a:t>Practice Principles</a:t>
          </a:r>
          <a:endParaRPr lang="en-NZ" sz="1600" b="1" dirty="0">
            <a:solidFill>
              <a:schemeClr val="tx1"/>
            </a:solidFill>
          </a:endParaRPr>
        </a:p>
      </dgm:t>
    </dgm:pt>
    <dgm:pt modelId="{0AC4203A-3B57-4255-9F97-B90B2A94F3BF}" type="parTrans" cxnId="{63067653-C62C-4B5F-B05F-D3B592F0B187}">
      <dgm:prSet/>
      <dgm:spPr/>
      <dgm:t>
        <a:bodyPr/>
        <a:lstStyle/>
        <a:p>
          <a:endParaRPr lang="en-NZ"/>
        </a:p>
      </dgm:t>
    </dgm:pt>
    <dgm:pt modelId="{759EC20C-F6D6-4F21-8527-9B3BE77120F5}" type="sibTrans" cxnId="{63067653-C62C-4B5F-B05F-D3B592F0B187}">
      <dgm:prSet/>
      <dgm:spPr/>
      <dgm:t>
        <a:bodyPr/>
        <a:lstStyle/>
        <a:p>
          <a:endParaRPr lang="en-NZ"/>
        </a:p>
      </dgm:t>
    </dgm:pt>
    <dgm:pt modelId="{F470F854-E79A-41F7-8629-EC94CAF2CCA3}">
      <dgm:prSet phldrT="[Text]" custT="1"/>
      <dgm:spPr>
        <a:solidFill>
          <a:srgbClr val="5BC5F2">
            <a:alpha val="49804"/>
          </a:srgbClr>
        </a:solidFill>
        <a:ln>
          <a:solidFill>
            <a:srgbClr val="000000">
              <a:alpha val="50196"/>
            </a:srgb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NZ" sz="1600" b="1" dirty="0" smtClean="0"/>
            <a:t>Knowledge, Skills &amp; Experience</a:t>
          </a:r>
          <a:endParaRPr lang="en-NZ" sz="1600" b="1" dirty="0"/>
        </a:p>
      </dgm:t>
    </dgm:pt>
    <dgm:pt modelId="{DDF45D42-C252-493F-9BE1-E6F3E998F137}" type="parTrans" cxnId="{3D00B25E-8C5B-4749-882F-73BB3B026F44}">
      <dgm:prSet/>
      <dgm:spPr/>
      <dgm:t>
        <a:bodyPr/>
        <a:lstStyle/>
        <a:p>
          <a:endParaRPr lang="en-NZ"/>
        </a:p>
      </dgm:t>
    </dgm:pt>
    <dgm:pt modelId="{E02672BE-536E-463D-B9E1-B8E5CA07379B}" type="sibTrans" cxnId="{3D00B25E-8C5B-4749-882F-73BB3B026F44}">
      <dgm:prSet/>
      <dgm:spPr/>
      <dgm:t>
        <a:bodyPr/>
        <a:lstStyle/>
        <a:p>
          <a:endParaRPr lang="en-NZ"/>
        </a:p>
      </dgm:t>
    </dgm:pt>
    <dgm:pt modelId="{77E35F8E-53F1-4224-88C8-837728DBF22D}" type="pres">
      <dgm:prSet presAssocID="{926DE3AE-36BF-46AE-B9DB-0347BC37F745}" presName="compositeShape" presStyleCnt="0">
        <dgm:presLayoutVars>
          <dgm:chMax val="7"/>
          <dgm:dir/>
          <dgm:resizeHandles val="exact"/>
        </dgm:presLayoutVars>
      </dgm:prSet>
      <dgm:spPr/>
    </dgm:pt>
    <dgm:pt modelId="{FA167584-93B0-4CD2-AF50-9AE4781DCFA7}" type="pres">
      <dgm:prSet presAssocID="{9BD04600-9602-461F-AF9D-B08D3675B486}" presName="circ1" presStyleLbl="vennNode1" presStyleIdx="0" presStyleCnt="3" custLinFactNeighborX="571" custLinFactNeighborY="64583"/>
      <dgm:spPr/>
      <dgm:t>
        <a:bodyPr/>
        <a:lstStyle/>
        <a:p>
          <a:endParaRPr lang="en-NZ"/>
        </a:p>
      </dgm:t>
    </dgm:pt>
    <dgm:pt modelId="{E4FC95A0-FAFF-4186-970E-221D244D3F09}" type="pres">
      <dgm:prSet presAssocID="{9BD04600-9602-461F-AF9D-B08D3675B4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96E15B4-C60C-40E9-B16D-D113D77241FD}" type="pres">
      <dgm:prSet presAssocID="{EC6595BF-C6B0-441E-905A-027FF8DD4C69}" presName="circ2" presStyleLbl="vennNode1" presStyleIdx="1" presStyleCnt="3" custLinFactNeighborX="965" custLinFactNeighborY="-64910"/>
      <dgm:spPr/>
      <dgm:t>
        <a:bodyPr/>
        <a:lstStyle/>
        <a:p>
          <a:endParaRPr lang="en-NZ"/>
        </a:p>
      </dgm:t>
    </dgm:pt>
    <dgm:pt modelId="{FA7823A9-051A-4B56-8974-451F70C04BE8}" type="pres">
      <dgm:prSet presAssocID="{EC6595BF-C6B0-441E-905A-027FF8DD4C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2C27B5F-D2C3-4787-B9CE-8AB8C968F076}" type="pres">
      <dgm:prSet presAssocID="{F470F854-E79A-41F7-8629-EC94CAF2CCA3}" presName="circ3" presStyleLbl="vennNode1" presStyleIdx="2" presStyleCnt="3" custLinFactNeighborX="-28" custLinFactNeighborY="-64725"/>
      <dgm:spPr/>
      <dgm:t>
        <a:bodyPr/>
        <a:lstStyle/>
        <a:p>
          <a:endParaRPr lang="en-NZ"/>
        </a:p>
      </dgm:t>
    </dgm:pt>
    <dgm:pt modelId="{7E1D2069-CE6C-4A62-B306-C8956FDDFA18}" type="pres">
      <dgm:prSet presAssocID="{F470F854-E79A-41F7-8629-EC94CAF2CC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EFE4411A-CE35-4B8B-88E1-EA741AAA9487}" type="presOf" srcId="{9BD04600-9602-461F-AF9D-B08D3675B486}" destId="{E4FC95A0-FAFF-4186-970E-221D244D3F09}" srcOrd="1" destOrd="0" presId="urn:microsoft.com/office/officeart/2005/8/layout/venn1"/>
    <dgm:cxn modelId="{6C62C1A1-75D9-46E7-BFF7-DFCF8444906F}" type="presOf" srcId="{926DE3AE-36BF-46AE-B9DB-0347BC37F745}" destId="{77E35F8E-53F1-4224-88C8-837728DBF22D}" srcOrd="0" destOrd="0" presId="urn:microsoft.com/office/officeart/2005/8/layout/venn1"/>
    <dgm:cxn modelId="{DB3B3BBD-1563-4A1C-9886-A91DD78D2001}" type="presOf" srcId="{EC6595BF-C6B0-441E-905A-027FF8DD4C69}" destId="{FA7823A9-051A-4B56-8974-451F70C04BE8}" srcOrd="1" destOrd="0" presId="urn:microsoft.com/office/officeart/2005/8/layout/venn1"/>
    <dgm:cxn modelId="{900ACB49-AF31-497E-A54F-2EF635E21CAA}" type="presOf" srcId="{F470F854-E79A-41F7-8629-EC94CAF2CCA3}" destId="{7E1D2069-CE6C-4A62-B306-C8956FDDFA18}" srcOrd="1" destOrd="0" presId="urn:microsoft.com/office/officeart/2005/8/layout/venn1"/>
    <dgm:cxn modelId="{25515469-19DB-4880-A144-52A30E830736}" type="presOf" srcId="{F470F854-E79A-41F7-8629-EC94CAF2CCA3}" destId="{02C27B5F-D2C3-4787-B9CE-8AB8C968F076}" srcOrd="0" destOrd="0" presId="urn:microsoft.com/office/officeart/2005/8/layout/venn1"/>
    <dgm:cxn modelId="{8090FE70-4192-43B8-B559-823A65B92115}" srcId="{926DE3AE-36BF-46AE-B9DB-0347BC37F745}" destId="{9BD04600-9602-461F-AF9D-B08D3675B486}" srcOrd="0" destOrd="0" parTransId="{56EAE852-3202-4C0B-8420-09F4CEF9834B}" sibTransId="{AE2415D6-62D2-40D7-9AB2-0E4B078AC10D}"/>
    <dgm:cxn modelId="{22B4B936-2959-4248-9DDC-E04026985D49}" type="presOf" srcId="{9BD04600-9602-461F-AF9D-B08D3675B486}" destId="{FA167584-93B0-4CD2-AF50-9AE4781DCFA7}" srcOrd="0" destOrd="0" presId="urn:microsoft.com/office/officeart/2005/8/layout/venn1"/>
    <dgm:cxn modelId="{3D00B25E-8C5B-4749-882F-73BB3B026F44}" srcId="{926DE3AE-36BF-46AE-B9DB-0347BC37F745}" destId="{F470F854-E79A-41F7-8629-EC94CAF2CCA3}" srcOrd="2" destOrd="0" parTransId="{DDF45D42-C252-493F-9BE1-E6F3E998F137}" sibTransId="{E02672BE-536E-463D-B9E1-B8E5CA07379B}"/>
    <dgm:cxn modelId="{C7B97975-C280-4BB3-8F54-A6FE3F5989FF}" type="presOf" srcId="{EC6595BF-C6B0-441E-905A-027FF8DD4C69}" destId="{E96E15B4-C60C-40E9-B16D-D113D77241FD}" srcOrd="0" destOrd="0" presId="urn:microsoft.com/office/officeart/2005/8/layout/venn1"/>
    <dgm:cxn modelId="{63067653-C62C-4B5F-B05F-D3B592F0B187}" srcId="{926DE3AE-36BF-46AE-B9DB-0347BC37F745}" destId="{EC6595BF-C6B0-441E-905A-027FF8DD4C69}" srcOrd="1" destOrd="0" parTransId="{0AC4203A-3B57-4255-9F97-B90B2A94F3BF}" sibTransId="{759EC20C-F6D6-4F21-8527-9B3BE77120F5}"/>
    <dgm:cxn modelId="{BD0FD9B7-909F-4914-B438-5E73E2343E9F}" type="presParOf" srcId="{77E35F8E-53F1-4224-88C8-837728DBF22D}" destId="{FA167584-93B0-4CD2-AF50-9AE4781DCFA7}" srcOrd="0" destOrd="0" presId="urn:microsoft.com/office/officeart/2005/8/layout/venn1"/>
    <dgm:cxn modelId="{B5E7E31B-53AD-4E80-85B7-73EEF4579F8D}" type="presParOf" srcId="{77E35F8E-53F1-4224-88C8-837728DBF22D}" destId="{E4FC95A0-FAFF-4186-970E-221D244D3F09}" srcOrd="1" destOrd="0" presId="urn:microsoft.com/office/officeart/2005/8/layout/venn1"/>
    <dgm:cxn modelId="{C19170E0-61E3-4F81-A386-B815B0698F36}" type="presParOf" srcId="{77E35F8E-53F1-4224-88C8-837728DBF22D}" destId="{E96E15B4-C60C-40E9-B16D-D113D77241FD}" srcOrd="2" destOrd="0" presId="urn:microsoft.com/office/officeart/2005/8/layout/venn1"/>
    <dgm:cxn modelId="{6D15C5AC-2816-44FC-B6D5-3539C8C79A5E}" type="presParOf" srcId="{77E35F8E-53F1-4224-88C8-837728DBF22D}" destId="{FA7823A9-051A-4B56-8974-451F70C04BE8}" srcOrd="3" destOrd="0" presId="urn:microsoft.com/office/officeart/2005/8/layout/venn1"/>
    <dgm:cxn modelId="{D0807BC2-BAC5-41E0-B700-4B57A354C72B}" type="presParOf" srcId="{77E35F8E-53F1-4224-88C8-837728DBF22D}" destId="{02C27B5F-D2C3-4787-B9CE-8AB8C968F076}" srcOrd="4" destOrd="0" presId="urn:microsoft.com/office/officeart/2005/8/layout/venn1"/>
    <dgm:cxn modelId="{B5043D5A-FA23-43CD-B254-2677B111C262}" type="presParOf" srcId="{77E35F8E-53F1-4224-88C8-837728DBF22D}" destId="{7E1D2069-CE6C-4A62-B306-C8956FDDFA1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E22DC-7806-4809-B91A-01492F85FF6F}">
      <dsp:nvSpPr>
        <dsp:cNvPr id="0" name=""/>
        <dsp:cNvSpPr/>
      </dsp:nvSpPr>
      <dsp:spPr>
        <a:xfrm>
          <a:off x="4011437" y="2162678"/>
          <a:ext cx="206724" cy="200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 dirty="0"/>
        </a:p>
      </dsp:txBody>
      <dsp:txXfrm>
        <a:off x="4041711" y="2192056"/>
        <a:ext cx="146176" cy="141850"/>
      </dsp:txXfrm>
    </dsp:sp>
    <dsp:sp modelId="{9E6BA846-63DE-4E6B-81E0-0128C2CADBE3}">
      <dsp:nvSpPr>
        <dsp:cNvPr id="0" name=""/>
        <dsp:cNvSpPr/>
      </dsp:nvSpPr>
      <dsp:spPr>
        <a:xfrm rot="16200000">
          <a:off x="3665678" y="1699930"/>
          <a:ext cx="89824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898243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 dirty="0"/>
        </a:p>
      </dsp:txBody>
      <dsp:txXfrm>
        <a:off x="4092343" y="1691100"/>
        <a:ext cx="44912" cy="44912"/>
      </dsp:txXfrm>
    </dsp:sp>
    <dsp:sp modelId="{04F7225C-6DD5-4805-84A0-53C9060E21B5}">
      <dsp:nvSpPr>
        <dsp:cNvPr id="0" name=""/>
        <dsp:cNvSpPr/>
      </dsp:nvSpPr>
      <dsp:spPr>
        <a:xfrm>
          <a:off x="3491836" y="18507"/>
          <a:ext cx="1245926" cy="1245926"/>
        </a:xfrm>
        <a:prstGeom prst="ellipse">
          <a:avLst/>
        </a:prstGeom>
        <a:solidFill>
          <a:srgbClr val="1943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sz="1300" b="1" kern="1200" dirty="0" smtClean="0"/>
            <a:t>PREVENT HARM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b="1" kern="1200" dirty="0"/>
        </a:p>
      </dsp:txBody>
      <dsp:txXfrm>
        <a:off x="3674298" y="200969"/>
        <a:ext cx="881002" cy="881002"/>
      </dsp:txXfrm>
    </dsp:sp>
    <dsp:sp modelId="{BAD28646-799A-421F-A458-555FA633A09B}">
      <dsp:nvSpPr>
        <dsp:cNvPr id="0" name=""/>
        <dsp:cNvSpPr/>
      </dsp:nvSpPr>
      <dsp:spPr>
        <a:xfrm rot="19800000">
          <a:off x="4143610" y="1974076"/>
          <a:ext cx="895975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895975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 dirty="0"/>
        </a:p>
      </dsp:txBody>
      <dsp:txXfrm>
        <a:off x="4569198" y="1965302"/>
        <a:ext cx="44798" cy="44798"/>
      </dsp:txXfrm>
    </dsp:sp>
    <dsp:sp modelId="{1CB0AA8C-46CC-43DD-8768-B9F36A93BD94}">
      <dsp:nvSpPr>
        <dsp:cNvPr id="0" name=""/>
        <dsp:cNvSpPr/>
      </dsp:nvSpPr>
      <dsp:spPr>
        <a:xfrm>
          <a:off x="4896105" y="829262"/>
          <a:ext cx="1245926" cy="1245926"/>
        </a:xfrm>
        <a:prstGeom prst="ellipse">
          <a:avLst/>
        </a:prstGeom>
        <a:solidFill>
          <a:srgbClr val="1589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sz="1300" b="1" kern="1200" dirty="0" smtClean="0"/>
            <a:t>TARGETED</a:t>
          </a:r>
        </a:p>
      </dsp:txBody>
      <dsp:txXfrm>
        <a:off x="5078567" y="1011724"/>
        <a:ext cx="881002" cy="881002"/>
      </dsp:txXfrm>
    </dsp:sp>
    <dsp:sp modelId="{1F0C36D2-DC75-496F-ADDA-290029A499CB}">
      <dsp:nvSpPr>
        <dsp:cNvPr id="0" name=""/>
        <dsp:cNvSpPr/>
      </dsp:nvSpPr>
      <dsp:spPr>
        <a:xfrm rot="1800000">
          <a:off x="4143610" y="2524635"/>
          <a:ext cx="895975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895975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 dirty="0"/>
        </a:p>
      </dsp:txBody>
      <dsp:txXfrm>
        <a:off x="4569198" y="2515861"/>
        <a:ext cx="44798" cy="44798"/>
      </dsp:txXfrm>
    </dsp:sp>
    <dsp:sp modelId="{78481797-338D-4D2C-8C3D-7D099FC0A206}">
      <dsp:nvSpPr>
        <dsp:cNvPr id="0" name=""/>
        <dsp:cNvSpPr/>
      </dsp:nvSpPr>
      <dsp:spPr>
        <a:xfrm>
          <a:off x="4896105" y="2450773"/>
          <a:ext cx="1245926" cy="1245926"/>
        </a:xfrm>
        <a:prstGeom prst="ellipse">
          <a:avLst/>
        </a:prstGeom>
        <a:solidFill>
          <a:srgbClr val="5BC5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sz="1300" b="1" kern="1200" dirty="0" smtClean="0"/>
            <a:t>INDIVIDUAL</a:t>
          </a:r>
          <a:br>
            <a:rPr lang="en-NZ" sz="1300" b="1" kern="1200" dirty="0" smtClean="0"/>
          </a:br>
          <a:r>
            <a:rPr lang="en-NZ" sz="1300" b="1" kern="1200" dirty="0" smtClean="0"/>
            <a:t>CHILDREN</a:t>
          </a:r>
        </a:p>
        <a:p>
          <a:pPr lvl="0" algn="ctr">
            <a:spcBef>
              <a:spcPct val="0"/>
            </a:spcBef>
          </a:pPr>
          <a:endParaRPr lang="en-NZ" sz="1300" b="1" kern="1200" dirty="0"/>
        </a:p>
      </dsp:txBody>
      <dsp:txXfrm>
        <a:off x="5078567" y="2633235"/>
        <a:ext cx="881002" cy="881002"/>
      </dsp:txXfrm>
    </dsp:sp>
    <dsp:sp modelId="{F717CF2F-8242-4161-A797-A114E7323B73}">
      <dsp:nvSpPr>
        <dsp:cNvPr id="0" name=""/>
        <dsp:cNvSpPr/>
      </dsp:nvSpPr>
      <dsp:spPr>
        <a:xfrm rot="5400000">
          <a:off x="3665678" y="2798780"/>
          <a:ext cx="89824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898243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 dirty="0"/>
        </a:p>
      </dsp:txBody>
      <dsp:txXfrm>
        <a:off x="4092343" y="2789950"/>
        <a:ext cx="44912" cy="44912"/>
      </dsp:txXfrm>
    </dsp:sp>
    <dsp:sp modelId="{65B3D7CB-811A-4231-ABF5-DF815E006803}">
      <dsp:nvSpPr>
        <dsp:cNvPr id="0" name=""/>
        <dsp:cNvSpPr/>
      </dsp:nvSpPr>
      <dsp:spPr>
        <a:xfrm>
          <a:off x="3491836" y="3261528"/>
          <a:ext cx="1245926" cy="1245926"/>
        </a:xfrm>
        <a:prstGeom prst="ellipse">
          <a:avLst/>
        </a:prstGeom>
        <a:solidFill>
          <a:srgbClr val="1943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sz="1300" b="1" kern="1200" dirty="0" smtClean="0"/>
            <a:t>ADDRESS WELL-BEING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b="1" kern="1200" dirty="0"/>
        </a:p>
      </dsp:txBody>
      <dsp:txXfrm>
        <a:off x="3674298" y="3443990"/>
        <a:ext cx="881002" cy="881002"/>
      </dsp:txXfrm>
    </dsp:sp>
    <dsp:sp modelId="{180F2030-13FD-4DBA-8B75-47ED5C391FDD}">
      <dsp:nvSpPr>
        <dsp:cNvPr id="0" name=""/>
        <dsp:cNvSpPr/>
      </dsp:nvSpPr>
      <dsp:spPr>
        <a:xfrm rot="9000000">
          <a:off x="3190014" y="2524635"/>
          <a:ext cx="895975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895975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 dirty="0"/>
        </a:p>
      </dsp:txBody>
      <dsp:txXfrm rot="10800000">
        <a:off x="3615602" y="2515861"/>
        <a:ext cx="44798" cy="44798"/>
      </dsp:txXfrm>
    </dsp:sp>
    <dsp:sp modelId="{7E111282-170F-404C-8C31-5B1F31EDFF27}">
      <dsp:nvSpPr>
        <dsp:cNvPr id="0" name=""/>
        <dsp:cNvSpPr/>
      </dsp:nvSpPr>
      <dsp:spPr>
        <a:xfrm>
          <a:off x="2087567" y="2450773"/>
          <a:ext cx="1245926" cy="1245926"/>
        </a:xfrm>
        <a:prstGeom prst="ellipse">
          <a:avLst/>
        </a:prstGeom>
        <a:solidFill>
          <a:srgbClr val="1589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sz="1300" b="1" kern="1200" dirty="0" smtClean="0"/>
            <a:t>UNIVERSAL</a:t>
          </a:r>
        </a:p>
      </dsp:txBody>
      <dsp:txXfrm>
        <a:off x="2270029" y="2633235"/>
        <a:ext cx="881002" cy="881002"/>
      </dsp:txXfrm>
    </dsp:sp>
    <dsp:sp modelId="{8CE6F063-E5A1-4633-A7BE-F3576A0584D4}">
      <dsp:nvSpPr>
        <dsp:cNvPr id="0" name=""/>
        <dsp:cNvSpPr/>
      </dsp:nvSpPr>
      <dsp:spPr>
        <a:xfrm rot="12600000">
          <a:off x="3190014" y="1974076"/>
          <a:ext cx="895975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895975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 dirty="0"/>
        </a:p>
      </dsp:txBody>
      <dsp:txXfrm rot="10800000">
        <a:off x="3615602" y="1965302"/>
        <a:ext cx="44798" cy="44798"/>
      </dsp:txXfrm>
    </dsp:sp>
    <dsp:sp modelId="{0AD0EFC4-995D-4759-8C33-820545E051C0}">
      <dsp:nvSpPr>
        <dsp:cNvPr id="0" name=""/>
        <dsp:cNvSpPr/>
      </dsp:nvSpPr>
      <dsp:spPr>
        <a:xfrm>
          <a:off x="2087567" y="829262"/>
          <a:ext cx="1245926" cy="1245926"/>
        </a:xfrm>
        <a:prstGeom prst="ellipse">
          <a:avLst/>
        </a:prstGeom>
        <a:solidFill>
          <a:srgbClr val="5BC5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NZ" sz="1300" b="1" kern="1200" dirty="0" smtClean="0"/>
            <a:t>FAMILIES/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NZ" sz="1300" b="1" kern="1200" dirty="0" smtClean="0"/>
            <a:t>WH</a:t>
          </a:r>
          <a:r>
            <a:rPr lang="en-AU" sz="1300" b="1" kern="1200" dirty="0" smtClean="0"/>
            <a:t>Ā</a:t>
          </a:r>
          <a:r>
            <a:rPr lang="en-NZ" sz="1300" b="1" kern="1200" dirty="0" smtClean="0"/>
            <a:t>NAU</a:t>
          </a:r>
        </a:p>
        <a:p>
          <a:pPr lvl="0" algn="ctr">
            <a:spcBef>
              <a:spcPct val="0"/>
            </a:spcBef>
          </a:pPr>
          <a:endParaRPr lang="en-NZ" sz="1300" b="1" kern="1200" dirty="0"/>
        </a:p>
      </dsp:txBody>
      <dsp:txXfrm>
        <a:off x="2270029" y="1011724"/>
        <a:ext cx="881002" cy="881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C43A0-156F-4BCC-835B-22BE85A448F0}">
      <dsp:nvSpPr>
        <dsp:cNvPr id="0" name=""/>
        <dsp:cNvSpPr/>
      </dsp:nvSpPr>
      <dsp:spPr>
        <a:xfrm>
          <a:off x="1378511" y="460644"/>
          <a:ext cx="3524550" cy="3604674"/>
        </a:xfrm>
        <a:prstGeom prst="ellipse">
          <a:avLst/>
        </a:prstGeom>
        <a:solidFill>
          <a:srgbClr val="5BC5F2">
            <a:alpha val="49804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b="1" kern="1200" dirty="0"/>
            <a:t>MESTs</a:t>
          </a:r>
        </a:p>
      </dsp:txBody>
      <dsp:txXfrm>
        <a:off x="1870678" y="885712"/>
        <a:ext cx="2032173" cy="2754537"/>
      </dsp:txXfrm>
    </dsp:sp>
    <dsp:sp modelId="{6515F33B-2508-47C1-8D67-27B391E2831C}">
      <dsp:nvSpPr>
        <dsp:cNvPr id="0" name=""/>
        <dsp:cNvSpPr/>
      </dsp:nvSpPr>
      <dsp:spPr>
        <a:xfrm>
          <a:off x="3538731" y="498590"/>
          <a:ext cx="3624705" cy="3604674"/>
        </a:xfrm>
        <a:prstGeom prst="ellipse">
          <a:avLst/>
        </a:prstGeom>
        <a:solidFill>
          <a:srgbClr val="5BC5F2">
            <a:alpha val="5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NZ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NZ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NZ" sz="2000" b="1" kern="1200" dirty="0"/>
            <a:t>LOCAL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NZ" sz="2000" b="1" kern="1200" dirty="0"/>
            <a:t>SERVICES</a:t>
          </a:r>
        </a:p>
      </dsp:txBody>
      <dsp:txXfrm>
        <a:off x="4567363" y="923659"/>
        <a:ext cx="2089920" cy="2754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67584-93B0-4CD2-AF50-9AE4781DCFA7}">
      <dsp:nvSpPr>
        <dsp:cNvPr id="0" name=""/>
        <dsp:cNvSpPr/>
      </dsp:nvSpPr>
      <dsp:spPr>
        <a:xfrm>
          <a:off x="2772517" y="1810376"/>
          <a:ext cx="2715577" cy="2715577"/>
        </a:xfrm>
        <a:prstGeom prst="ellipse">
          <a:avLst/>
        </a:prstGeom>
        <a:solidFill>
          <a:srgbClr val="5BC5F2">
            <a:alpha val="50196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NZ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NZ" sz="1500" b="1" kern="1200" dirty="0"/>
            <a:t> </a:t>
          </a:r>
          <a:r>
            <a:rPr lang="en-NZ" sz="1600" b="1" kern="1200" dirty="0" smtClean="0">
              <a:solidFill>
                <a:schemeClr val="tx1"/>
              </a:solidFill>
            </a:rPr>
            <a:t>Infrastructure</a:t>
          </a:r>
          <a:endParaRPr lang="en-NZ" sz="1600" b="1" kern="1200" dirty="0">
            <a:solidFill>
              <a:schemeClr val="tx1"/>
            </a:solidFill>
          </a:endParaRPr>
        </a:p>
      </dsp:txBody>
      <dsp:txXfrm>
        <a:off x="3134594" y="2285602"/>
        <a:ext cx="1991423" cy="1222010"/>
      </dsp:txXfrm>
    </dsp:sp>
    <dsp:sp modelId="{E96E15B4-C60C-40E9-B16D-D113D77241FD}">
      <dsp:nvSpPr>
        <dsp:cNvPr id="0" name=""/>
        <dsp:cNvSpPr/>
      </dsp:nvSpPr>
      <dsp:spPr>
        <a:xfrm>
          <a:off x="3763087" y="0"/>
          <a:ext cx="2715577" cy="2715577"/>
        </a:xfrm>
        <a:prstGeom prst="ellipse">
          <a:avLst/>
        </a:prstGeom>
        <a:solidFill>
          <a:srgbClr val="5BC5F2">
            <a:alpha val="50196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NZ" sz="1600" b="1" kern="1200" dirty="0" smtClean="0">
              <a:solidFill>
                <a:schemeClr val="tx1"/>
              </a:solidFill>
            </a:rPr>
            <a:t>Practice Principles</a:t>
          </a:r>
          <a:endParaRPr lang="en-NZ" sz="1600" b="1" kern="1200" dirty="0">
            <a:solidFill>
              <a:schemeClr val="tx1"/>
            </a:solidFill>
          </a:endParaRPr>
        </a:p>
      </dsp:txBody>
      <dsp:txXfrm>
        <a:off x="4593601" y="701524"/>
        <a:ext cx="1629346" cy="1493567"/>
      </dsp:txXfrm>
    </dsp:sp>
    <dsp:sp modelId="{02C27B5F-D2C3-4787-B9CE-8AB8C968F076}">
      <dsp:nvSpPr>
        <dsp:cNvPr id="0" name=""/>
        <dsp:cNvSpPr/>
      </dsp:nvSpPr>
      <dsp:spPr>
        <a:xfrm>
          <a:off x="1776379" y="0"/>
          <a:ext cx="2715577" cy="2715577"/>
        </a:xfrm>
        <a:prstGeom prst="ellipse">
          <a:avLst/>
        </a:prstGeom>
        <a:solidFill>
          <a:srgbClr val="5BC5F2">
            <a:alpha val="49804"/>
          </a:srgbClr>
        </a:solidFill>
        <a:ln w="25400" cap="flat" cmpd="sng" algn="ctr">
          <a:solidFill>
            <a:srgbClr val="000000">
              <a:alpha val="50196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NZ" sz="1600" b="1" kern="1200" dirty="0" smtClean="0"/>
            <a:t>Knowledge, Skills &amp; Experience</a:t>
          </a:r>
          <a:endParaRPr lang="en-NZ" sz="1600" b="1" kern="1200" dirty="0"/>
        </a:p>
      </dsp:txBody>
      <dsp:txXfrm>
        <a:off x="2032096" y="70152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46B29-BDAD-4728-B706-F3777952AAA5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95B88-45B1-499E-BC2B-2D20989B090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6592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3E5F-EE70-4C95-A35D-7AC87AB81011}" type="slidenum">
              <a:rPr lang="en-NZ" smtClean="0">
                <a:solidFill>
                  <a:prstClr val="black"/>
                </a:solidFill>
              </a:rPr>
              <a:pPr/>
              <a:t>1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0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NZ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3E5F-EE70-4C95-A35D-7AC87AB81011}" type="slidenum">
              <a:rPr lang="en-NZ" smtClean="0">
                <a:solidFill>
                  <a:prstClr val="black"/>
                </a:solidFill>
              </a:rPr>
              <a:pPr/>
              <a:t>10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NZ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3E5F-EE70-4C95-A35D-7AC87AB81011}" type="slidenum">
              <a:rPr lang="en-NZ" smtClean="0">
                <a:solidFill>
                  <a:prstClr val="black"/>
                </a:solidFill>
              </a:rPr>
              <a:pPr/>
              <a:t>11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NZ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3E5F-EE70-4C95-A35D-7AC87AB81011}" type="slidenum">
              <a:rPr lang="en-NZ" smtClean="0">
                <a:solidFill>
                  <a:prstClr val="black"/>
                </a:solidFill>
              </a:rPr>
              <a:pPr/>
              <a:t>12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5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NZ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sz="1200" dirty="0"/>
              <a:t>Programmes reported to be highly valued by interviewed children and families/whanau (including Maori), and professionals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1200" dirty="0"/>
              <a:t>Documented stories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1200" dirty="0"/>
              <a:t>Limited quantitative evidence of change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1200" dirty="0"/>
              <a:t>SF – none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1200" dirty="0"/>
              <a:t>FS - 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1200" dirty="0"/>
              <a:t>SWiS - 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1200" dirty="0"/>
              <a:t>CT - none</a:t>
            </a:r>
          </a:p>
          <a:p>
            <a:pPr marL="171450" indent="-171450">
              <a:buFontTx/>
              <a:buChar char="-"/>
            </a:pPr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3E5F-EE70-4C95-A35D-7AC87AB81011}" type="slidenum">
              <a:rPr lang="en-NZ" smtClean="0">
                <a:solidFill>
                  <a:prstClr val="black"/>
                </a:solidFill>
              </a:rPr>
              <a:pPr/>
              <a:t>13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NZ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3E5F-EE70-4C95-A35D-7AC87AB81011}" type="slidenum">
              <a:rPr lang="en-NZ" smtClean="0">
                <a:solidFill>
                  <a:prstClr val="black"/>
                </a:solidFill>
              </a:rPr>
              <a:pPr/>
              <a:t>14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NZ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3E5F-EE70-4C95-A35D-7AC87AB81011}" type="slidenum">
              <a:rPr lang="en-NZ" smtClean="0">
                <a:solidFill>
                  <a:prstClr val="black"/>
                </a:solidFill>
              </a:rPr>
              <a:pPr/>
              <a:t>2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Simon Sinek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95B88-45B1-499E-BC2B-2D20989B0901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056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1000"/>
              </a:lnSpc>
              <a:spcBef>
                <a:spcPts val="1000"/>
              </a:spcBef>
              <a:buFont typeface="+mj-lt"/>
              <a:buNone/>
              <a:defRPr sz="3000">
                <a:solidFill>
                  <a:srgbClr val="FFFFFF"/>
                </a:solidFill>
              </a:defRPr>
            </a:pPr>
            <a:endParaRPr lang="en-NZ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3E5F-EE70-4C95-A35D-7AC87AB81011}" type="slidenum">
              <a:rPr lang="en-NZ" smtClean="0">
                <a:solidFill>
                  <a:prstClr val="black"/>
                </a:solidFill>
              </a:rPr>
              <a:pPr/>
              <a:t>4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NZ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="1" i="1" dirty="0">
                <a:solidFill>
                  <a:schemeClr val="tx1"/>
                </a:solidFill>
              </a:rPr>
              <a:t>Fences at the top of a cliff, to stop children from falling, rather than an ambulance at the bottom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b="1" i="1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="1" i="1" dirty="0">
                <a:solidFill>
                  <a:schemeClr val="tx1"/>
                </a:solidFill>
              </a:rPr>
              <a:t>OR a range</a:t>
            </a:r>
            <a:r>
              <a:rPr lang="en-NZ" sz="1200" b="1" i="1" baseline="0" dirty="0">
                <a:solidFill>
                  <a:schemeClr val="tx1"/>
                </a:solidFill>
              </a:rPr>
              <a:t> </a:t>
            </a:r>
            <a:r>
              <a:rPr lang="en-NZ" sz="1200" b="1" i="1" dirty="0">
                <a:solidFill>
                  <a:schemeClr val="tx1"/>
                </a:solidFill>
              </a:rPr>
              <a:t>of strategically places fences on a hillside, to stop children from falling, rather than an ambulance at the bottom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b="1" i="1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b="1" i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3E5F-EE70-4C95-A35D-7AC87AB81011}" type="slidenum">
              <a:rPr lang="en-NZ" smtClean="0">
                <a:solidFill>
                  <a:prstClr val="black"/>
                </a:solidFill>
              </a:rPr>
              <a:pPr/>
              <a:t>5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3E5F-EE70-4C95-A35D-7AC87AB81011}" type="slidenum">
              <a:rPr lang="en-NZ" smtClean="0">
                <a:solidFill>
                  <a:prstClr val="black"/>
                </a:solidFill>
              </a:rPr>
              <a:pPr/>
              <a:t>6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95B88-45B1-499E-BC2B-2D20989B0901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714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NZ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3E5F-EE70-4C95-A35D-7AC87AB81011}" type="slidenum">
              <a:rPr lang="en-NZ" smtClean="0">
                <a:solidFill>
                  <a:prstClr val="black"/>
                </a:solidFill>
              </a:rPr>
              <a:pPr/>
              <a:t>8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5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NZ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NZ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3E5F-EE70-4C95-A35D-7AC87AB81011}" type="slidenum">
              <a:rPr lang="en-NZ" smtClean="0">
                <a:solidFill>
                  <a:prstClr val="black"/>
                </a:solidFill>
              </a:rPr>
              <a:pPr/>
              <a:t>9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5359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370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899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7031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106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692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0118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332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0386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55513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1850" y="826031"/>
            <a:ext cx="6654800" cy="3150656"/>
          </a:xfrm>
        </p:spPr>
        <p:txBody>
          <a:bodyPr anchor="t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longer heading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1850" y="3976687"/>
            <a:ext cx="6654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F877-43B5-4E84-9D8F-0B2CB581BC2B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>
                <a:solidFill>
                  <a:prstClr val="white"/>
                </a:solidFill>
              </a:rPr>
              <a:t>Evidence Centre Profile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FE4DA-2B18-4BAE-8AC0-1DA0FADB6707}" type="slidenum">
              <a:rPr lang="en-NZ" smtClean="0">
                <a:solidFill>
                  <a:prstClr val="white"/>
                </a:solidFill>
              </a:rPr>
              <a:pPr/>
              <a:t>‹#›</a:t>
            </a:fld>
            <a:endParaRPr lang="en-NZ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9467" y="6433873"/>
            <a:ext cx="751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93A9994-229E-724D-82C6-255012D31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68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38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1850" y="826031"/>
            <a:ext cx="6654800" cy="3150656"/>
          </a:xfrm>
        </p:spPr>
        <p:txBody>
          <a:bodyPr anchor="t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longer heading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1850" y="3976687"/>
            <a:ext cx="6654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935-2427-4A98-8309-D26719FF414F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>
                <a:solidFill>
                  <a:prstClr val="white"/>
                </a:solidFill>
              </a:rPr>
              <a:t>Evidence Centre Profile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FE4DA-2B18-4BAE-8AC0-1DA0FADB6707}" type="slidenum">
              <a:rPr lang="en-NZ" smtClean="0">
                <a:solidFill>
                  <a:prstClr val="white"/>
                </a:solidFill>
              </a:rPr>
              <a:pPr/>
              <a:t>‹#›</a:t>
            </a:fld>
            <a:endParaRPr lang="en-NZ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9467" y="6433873"/>
            <a:ext cx="751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8458674" y="371475"/>
            <a:ext cx="429295" cy="1733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4"/>
          <a:stretch/>
        </p:blipFill>
        <p:spPr>
          <a:xfrm rot="5400000">
            <a:off x="7785242" y="738469"/>
            <a:ext cx="1776161" cy="10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31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1850" y="2795852"/>
            <a:ext cx="6654800" cy="977635"/>
          </a:xfrm>
        </p:spPr>
        <p:txBody>
          <a:bodyPr anchor="t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1850" y="3773487"/>
            <a:ext cx="6654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172450" cy="6858000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4"/>
          <a:stretch/>
        </p:blipFill>
        <p:spPr>
          <a:xfrm>
            <a:off x="8429625" y="2942950"/>
            <a:ext cx="498475" cy="1053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1839" y="990682"/>
            <a:ext cx="2102866" cy="8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1850" y="2795852"/>
            <a:ext cx="6654800" cy="977635"/>
          </a:xfrm>
        </p:spPr>
        <p:txBody>
          <a:bodyPr anchor="t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1850" y="3773487"/>
            <a:ext cx="6654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172450" cy="6858000"/>
          </a:xfrm>
          <a:prstGeom prst="rect">
            <a:avLst/>
          </a:prstGeom>
          <a:solidFill>
            <a:srgbClr val="15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05CA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4"/>
          <a:stretch/>
        </p:blipFill>
        <p:spPr>
          <a:xfrm>
            <a:off x="8429625" y="2942950"/>
            <a:ext cx="498475" cy="1053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1839" y="990682"/>
            <a:ext cx="2102866" cy="8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64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1850" y="2795852"/>
            <a:ext cx="6654800" cy="977635"/>
          </a:xfrm>
        </p:spPr>
        <p:txBody>
          <a:bodyPr anchor="t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1850" y="3773487"/>
            <a:ext cx="6654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98EE-9FFE-4577-947E-F9AF13B0F91E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>
                <a:solidFill>
                  <a:prstClr val="white"/>
                </a:solidFill>
              </a:rPr>
              <a:t>Evidence Centre Profile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4DA-2B18-4BAE-8AC0-1DA0FADB670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9467" y="6433873"/>
            <a:ext cx="751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27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0707" y="850569"/>
            <a:ext cx="7591292" cy="8039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HEADING2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706" y="1654506"/>
            <a:ext cx="7142561" cy="4416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40E0-F199-445C-8DFE-8D13D97F6739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46650" y="6369579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NZ" dirty="0">
                <a:solidFill>
                  <a:prstClr val="black"/>
                </a:solidFill>
              </a:rPr>
              <a:t>Evidence Centre Profile – March 2018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3" y="5938643"/>
            <a:ext cx="1842610" cy="83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4"/>
          <a:stretch/>
        </p:blipFill>
        <p:spPr>
          <a:xfrm>
            <a:off x="8429625" y="2942950"/>
            <a:ext cx="498475" cy="1053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1839" y="990682"/>
            <a:ext cx="2102866" cy="8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9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7858" y="1159933"/>
            <a:ext cx="7008284" cy="4936067"/>
          </a:xfrm>
        </p:spPr>
        <p:txBody>
          <a:bodyPr>
            <a:normAutofit/>
          </a:bodyPr>
          <a:lstStyle>
            <a:lvl1pPr>
              <a:defRPr sz="6500" cap="all" baseline="0"/>
            </a:lvl1pPr>
          </a:lstStyle>
          <a:p>
            <a:r>
              <a:rPr lang="en-US" dirty="0"/>
              <a:t>“QUOTE DESERUNT ETNEC, AUTEM</a:t>
            </a:r>
            <a:br>
              <a:rPr lang="en-US" dirty="0"/>
            </a:br>
            <a:r>
              <a:rPr lang="en-US" dirty="0"/>
              <a:t>INDIVUNT VIM ID.’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B91D-F19C-4253-93A6-E74C391C2398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3805" y="652463"/>
            <a:ext cx="2016125" cy="3635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</a:t>
            </a:r>
            <a:endParaRPr lang="en-NZ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46650" y="6369579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NZ" dirty="0">
                <a:solidFill>
                  <a:prstClr val="black"/>
                </a:solidFill>
              </a:rPr>
              <a:t>Evidence Centre Profile – March 2018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3" y="5938643"/>
            <a:ext cx="1842610" cy="833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4"/>
          <a:stretch/>
        </p:blipFill>
        <p:spPr>
          <a:xfrm>
            <a:off x="8429625" y="2942950"/>
            <a:ext cx="498475" cy="1053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1839" y="990682"/>
            <a:ext cx="2102866" cy="8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52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0707" y="850569"/>
            <a:ext cx="7591292" cy="8039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HEADING2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707" y="1654506"/>
            <a:ext cx="7210294" cy="4416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7B2-9C2C-4C15-8CA1-A405F817F17E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46650" y="6369579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NZ" dirty="0">
                <a:solidFill>
                  <a:prstClr val="black"/>
                </a:solidFill>
              </a:rPr>
              <a:t>Evidence Centre Profile – March 2018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3" y="5938643"/>
            <a:ext cx="1842610" cy="83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4"/>
          <a:stretch/>
        </p:blipFill>
        <p:spPr>
          <a:xfrm>
            <a:off x="8429625" y="2942950"/>
            <a:ext cx="498475" cy="1053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1839" y="990682"/>
            <a:ext cx="2102866" cy="8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5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0707" y="850569"/>
            <a:ext cx="7591292" cy="8039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HEADING2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707" y="1654506"/>
            <a:ext cx="3527294" cy="4416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56E1-FB11-4C2D-A458-825E64D8EB58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8596" y="1936123"/>
            <a:ext cx="3665538" cy="4420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46650" y="6369579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NZ" dirty="0">
                <a:solidFill>
                  <a:prstClr val="black"/>
                </a:solidFill>
              </a:rPr>
              <a:t>Evidence Centre Profile – March 2018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3" y="5938643"/>
            <a:ext cx="1842610" cy="8336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4"/>
          <a:stretch/>
        </p:blipFill>
        <p:spPr>
          <a:xfrm>
            <a:off x="8429625" y="2942950"/>
            <a:ext cx="498475" cy="10539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1839" y="990682"/>
            <a:ext cx="2102866" cy="8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22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0707" y="850569"/>
            <a:ext cx="7591292" cy="8039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HEADING2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707" y="1654506"/>
            <a:ext cx="3527294" cy="4416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B10F-B980-4048-825F-9FD87AF9E727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462463" y="1981200"/>
            <a:ext cx="3411537" cy="326813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46650" y="6369579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NZ" dirty="0">
                <a:solidFill>
                  <a:prstClr val="black"/>
                </a:solidFill>
              </a:rPr>
              <a:t>Evidence Centre Profile – March 2018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3" y="5938643"/>
            <a:ext cx="1842610" cy="833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4"/>
          <a:stretch/>
        </p:blipFill>
        <p:spPr>
          <a:xfrm>
            <a:off x="8429625" y="2942950"/>
            <a:ext cx="498475" cy="1053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1839" y="990682"/>
            <a:ext cx="2102866" cy="8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89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0707" y="850569"/>
            <a:ext cx="7591292" cy="8039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HEADING2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0707" y="1654506"/>
            <a:ext cx="3527294" cy="32669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2F8-7BCA-4C55-A439-7A193215DC60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136224" y="2098675"/>
            <a:ext cx="7591425" cy="37592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NZ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46650" y="6369579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NZ" dirty="0">
                <a:solidFill>
                  <a:prstClr val="black"/>
                </a:solidFill>
              </a:rPr>
              <a:t>Evidence Centre Profile – March 2018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3" y="5938643"/>
            <a:ext cx="1842610" cy="833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4"/>
          <a:stretch/>
        </p:blipFill>
        <p:spPr>
          <a:xfrm>
            <a:off x="8429625" y="2942950"/>
            <a:ext cx="498475" cy="1053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1839" y="990682"/>
            <a:ext cx="2102866" cy="8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9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and holding a baby&#10;&#10;Description automatically generated">
            <a:extLst>
              <a:ext uri="{FF2B5EF4-FFF2-40B4-BE49-F238E27FC236}">
                <a16:creationId xmlns="" xmlns:a16="http://schemas.microsoft.com/office/drawing/2014/main" id="{D9FF9EFC-090F-C946-AC55-1D9F6EAFE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14077" b="32958"/>
          <a:stretch/>
        </p:blipFill>
        <p:spPr>
          <a:xfrm>
            <a:off x="-1" y="671101"/>
            <a:ext cx="9180513" cy="556621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93A9994-229E-724D-82C6-255012D31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68"/>
            <a:ext cx="91805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00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0707" y="850569"/>
            <a:ext cx="7591292" cy="8039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HEADING2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0F53-DBD9-4CAF-84BB-8E9EA2964562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69950" y="1892106"/>
            <a:ext cx="7018338" cy="404653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46650" y="6369579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NZ" dirty="0">
                <a:solidFill>
                  <a:prstClr val="black"/>
                </a:solidFill>
              </a:rPr>
              <a:t>Evidence Centre Profile – March 2018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3" y="5938643"/>
            <a:ext cx="1842610" cy="83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4"/>
          <a:stretch/>
        </p:blipFill>
        <p:spPr>
          <a:xfrm>
            <a:off x="8429625" y="2942950"/>
            <a:ext cx="498475" cy="1053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1839" y="990682"/>
            <a:ext cx="2102866" cy="8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53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961A-C80F-43F5-AA70-A11868342193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>
                <a:solidFill>
                  <a:prstClr val="black"/>
                </a:solidFill>
              </a:rPr>
              <a:t>Evidence Centre Profile - 2017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4DA-2B18-4BAE-8AC0-1DA0FADB670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3" y="5938643"/>
            <a:ext cx="1842610" cy="83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4"/>
          <a:stretch/>
        </p:blipFill>
        <p:spPr>
          <a:xfrm>
            <a:off x="8429625" y="2942950"/>
            <a:ext cx="498475" cy="1053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1839" y="990682"/>
            <a:ext cx="2102866" cy="8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74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1850" y="2795852"/>
            <a:ext cx="6654800" cy="977635"/>
          </a:xfrm>
        </p:spPr>
        <p:txBody>
          <a:bodyPr anchor="t">
            <a:noAutofit/>
          </a:bodyPr>
          <a:lstStyle>
            <a:lvl1pPr algn="l">
              <a:defRPr sz="8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1850" y="3773487"/>
            <a:ext cx="6654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A0A2-6F00-4B3B-9601-22CB7FE37A87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4DA-2B18-4BAE-8AC0-1DA0FADB670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-530"/>
            <a:ext cx="82042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509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indoor, food, holding&#10;&#10;Description automatically generated">
            <a:extLst>
              <a:ext uri="{FF2B5EF4-FFF2-40B4-BE49-F238E27FC236}">
                <a16:creationId xmlns="" xmlns:a16="http://schemas.microsoft.com/office/drawing/2014/main" id="{CC254DD5-9B4C-7B49-AB15-13AB26502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5"/>
          <a:stretch/>
        </p:blipFill>
        <p:spPr>
          <a:xfrm>
            <a:off x="0" y="-7515"/>
            <a:ext cx="9169693" cy="6727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93A9994-229E-724D-82C6-255012D31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969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1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iding on top of a sandy beach&#10;&#10;Description automatically generated">
            <a:extLst>
              <a:ext uri="{FF2B5EF4-FFF2-40B4-BE49-F238E27FC236}">
                <a16:creationId xmlns="" xmlns:a16="http://schemas.microsoft.com/office/drawing/2014/main" id="{3F6FCC85-B710-F948-919C-FFEEC027C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r="3103"/>
          <a:stretch/>
        </p:blipFill>
        <p:spPr>
          <a:xfrm>
            <a:off x="-36512" y="552703"/>
            <a:ext cx="9180512" cy="603065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39596E-6101-EF46-9CD0-B8E28D4BB9E2}"/>
              </a:ext>
            </a:extLst>
          </p:cNvPr>
          <p:cNvSpPr/>
          <p:nvPr userDrawn="1"/>
        </p:nvSpPr>
        <p:spPr>
          <a:xfrm>
            <a:off x="-36512" y="552703"/>
            <a:ext cx="9169693" cy="56655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3000">
                <a:schemeClr val="accent6">
                  <a:alpha val="66000"/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93A9994-229E-724D-82C6-255012D31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6969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9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8" name="Picture 7" descr="A person standing next to a pier&#10;&#10;Description automatically generated">
            <a:extLst>
              <a:ext uri="{FF2B5EF4-FFF2-40B4-BE49-F238E27FC236}">
                <a16:creationId xmlns="" xmlns:a16="http://schemas.microsoft.com/office/drawing/2014/main" id="{71AAFF43-E819-FD43-AD37-109A9CEB3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r="2237" b="7851"/>
          <a:stretch/>
        </p:blipFill>
        <p:spPr>
          <a:xfrm>
            <a:off x="-36512" y="620688"/>
            <a:ext cx="9180512" cy="623731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93A9994-229E-724D-82C6-255012D31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7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9" name="Picture 8" descr="A picture containing sport, boy, game, young&#10;&#10;Description automatically generated">
            <a:extLst>
              <a:ext uri="{FF2B5EF4-FFF2-40B4-BE49-F238E27FC236}">
                <a16:creationId xmlns="" xmlns:a16="http://schemas.microsoft.com/office/drawing/2014/main" id="{0A35C91D-2672-B549-B0A9-61BCE7CBD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b="25894"/>
          <a:stretch/>
        </p:blipFill>
        <p:spPr>
          <a:xfrm>
            <a:off x="-36512" y="620688"/>
            <a:ext cx="9180512" cy="610078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93A9994-229E-724D-82C6-255012D31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49696"/>
            <a:ext cx="91805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6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DBC201D6-807C-B54A-B9E8-4EEB548DF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2" b="11961"/>
          <a:stretch/>
        </p:blipFill>
        <p:spPr>
          <a:xfrm>
            <a:off x="576064" y="620689"/>
            <a:ext cx="8604448" cy="59766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A2CB7B3-3263-324E-9D40-11D02A986E2B}"/>
              </a:ext>
            </a:extLst>
          </p:cNvPr>
          <p:cNvSpPr/>
          <p:nvPr userDrawn="1"/>
        </p:nvSpPr>
        <p:spPr>
          <a:xfrm>
            <a:off x="0" y="404664"/>
            <a:ext cx="9180512" cy="619268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4A7B35">
                  <a:alpha val="70000"/>
                </a:srgbClr>
              </a:gs>
              <a:gs pos="84000">
                <a:srgbClr val="4A7B35">
                  <a:alpha val="80000"/>
                </a:srgbClr>
              </a:gs>
              <a:gs pos="100000">
                <a:srgbClr val="4A7B35">
                  <a:alpha val="8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93A9994-229E-724D-82C6-255012D31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805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6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7DBBCB-1AB0-CD40-AD34-0834B608D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" r="17916"/>
          <a:stretch/>
        </p:blipFill>
        <p:spPr>
          <a:xfrm>
            <a:off x="-36512" y="0"/>
            <a:ext cx="9180512" cy="67413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49AE6F7-6D45-3A41-930A-AC8566CDF7E4}"/>
              </a:ext>
            </a:extLst>
          </p:cNvPr>
          <p:cNvSpPr/>
          <p:nvPr userDrawn="1"/>
        </p:nvSpPr>
        <p:spPr>
          <a:xfrm>
            <a:off x="-36512" y="260648"/>
            <a:ext cx="9180512" cy="62782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1000">
                <a:srgbClr val="9A9186">
                  <a:alpha val="87000"/>
                </a:srgbClr>
              </a:gs>
              <a:gs pos="88000">
                <a:srgbClr val="9A9186">
                  <a:alpha val="76000"/>
                </a:srgbClr>
              </a:gs>
              <a:gs pos="100000">
                <a:srgbClr val="9A9186">
                  <a:alpha val="8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93A9994-229E-724D-82C6-255012D31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99392"/>
            <a:ext cx="91805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7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42C6-76BD-40D7-9D39-AB64580E7983}" type="datetimeFigureOut">
              <a:rPr lang="en-NZ" smtClean="0"/>
              <a:t>9/07/2020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CDFF-1A41-4EE4-83A7-AEEF4ABFAB6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34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6" r:id="rId3"/>
    <p:sldLayoutId id="2147483693" r:id="rId4"/>
    <p:sldLayoutId id="2147483694" r:id="rId5"/>
    <p:sldLayoutId id="2147483695" r:id="rId6"/>
    <p:sldLayoutId id="2147483697" r:id="rId7"/>
    <p:sldLayoutId id="2147483698" r:id="rId8"/>
    <p:sldLayoutId id="2147483699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40000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ED9C-3217-4FA1-8BF9-DBB6DE969249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975" y="63695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NZ" dirty="0">
                <a:solidFill>
                  <a:prstClr val="black"/>
                </a:solidFill>
              </a:rPr>
              <a:t>Evidence Centre Profile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8150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2E8FE4DA-2B18-4BAE-8AC0-1DA0FADB670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556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271463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@ot.govt.nz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mailto:iain@mathesonassociates.co.n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nternal Branding\POWERPOINT\PNG\POWER POINT TEMPLATE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NZ" sz="4800" dirty="0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Damian O’Neill (Oranga Tamariki) – </a:t>
            </a:r>
            <a:r>
              <a:rPr lang="en-NZ" sz="4800" i="1" dirty="0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Understanding young people with high needs transitioning out of care</a:t>
            </a:r>
            <a:br>
              <a:rPr lang="en-NZ" sz="4800" i="1" dirty="0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endParaRPr lang="en-NZ" sz="4800" i="1" dirty="0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9612" y="3068960"/>
            <a:ext cx="6984776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NZ" sz="2800" b="1" dirty="0">
                <a:solidFill>
                  <a:schemeClr val="bg1"/>
                </a:solidFill>
                <a:latin typeface="Oswald"/>
                <a:ea typeface="Roboto Black" panose="02000000000000000000" pitchFamily="2" charset="0"/>
                <a:cs typeface="Roboto Black" panose="02000000000000000000" pitchFamily="2" charset="0"/>
              </a:rPr>
              <a:t>IMPROVING WELLBEING AND OUTCOMES: WHAT CAN WE LEARN FROM FOUR ORANGA TAMARIKI EARLY INTERVENTION PROGRAMMES?</a:t>
            </a:r>
          </a:p>
          <a:p>
            <a:endParaRPr lang="en-NZ" sz="2800" b="1" dirty="0">
              <a:solidFill>
                <a:schemeClr val="bg1"/>
              </a:solidFill>
              <a:latin typeface="Oswald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Oswald"/>
                <a:ea typeface="Roboto Black" panose="02000000000000000000" pitchFamily="2" charset="0"/>
                <a:cs typeface="Roboto Black" panose="02000000000000000000" pitchFamily="2" charset="0"/>
              </a:rPr>
              <a:t>Dr Iain Matheson</a:t>
            </a:r>
          </a:p>
          <a:p>
            <a:r>
              <a:rPr lang="en-NZ" sz="2400" b="1" dirty="0">
                <a:solidFill>
                  <a:schemeClr val="bg1"/>
                </a:solidFill>
                <a:latin typeface="Oswald"/>
                <a:ea typeface="Roboto Black" panose="02000000000000000000" pitchFamily="2" charset="0"/>
                <a:cs typeface="Roboto Black" panose="02000000000000000000" pitchFamily="2" charset="0"/>
              </a:rPr>
              <a:t>Matheson Associates Limited</a:t>
            </a:r>
            <a:endParaRPr lang="en-NZ" sz="2400" b="1" dirty="0">
              <a:latin typeface="Oswald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504" y="57951"/>
            <a:ext cx="4114800" cy="41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1400" b="1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23659"/>
            <a:ext cx="9163050" cy="7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9494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hangingPunct="1"/>
            <a:r>
              <a:rPr lang="en-NZ" b="1" dirty="0">
                <a:solidFill>
                  <a:srgbClr val="5BC5F2"/>
                </a:solidFill>
              </a:rPr>
              <a:t>DESIGN COMMONALITIES </a:t>
            </a:r>
          </a:p>
        </p:txBody>
      </p:sp>
      <p:sp>
        <p:nvSpPr>
          <p:cNvPr id="13" name="Subtitle 4"/>
          <p:cNvSpPr txBox="1"/>
          <p:nvPr/>
        </p:nvSpPr>
        <p:spPr>
          <a:xfrm>
            <a:off x="611560" y="4365104"/>
            <a:ext cx="6768752" cy="1899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/>
          <a:p>
            <a:r>
              <a:rPr lang="en-NZ" sz="2800" b="1" dirty="0" smtClean="0">
                <a:solidFill>
                  <a:schemeClr val="bg1">
                    <a:lumMod val="95000"/>
                  </a:schemeClr>
                </a:solidFill>
              </a:rPr>
              <a:t>Similar parts of service delivery spectrum </a:t>
            </a:r>
            <a:endParaRPr lang="en-NZ" sz="28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NZ" sz="2800" b="1" dirty="0">
                <a:solidFill>
                  <a:schemeClr val="bg1">
                    <a:lumMod val="95000"/>
                  </a:schemeClr>
                </a:solidFill>
              </a:rPr>
              <a:t>Balancing fidelity &amp; flexibility</a:t>
            </a:r>
          </a:p>
          <a:p>
            <a:r>
              <a:rPr lang="en-NZ" sz="2800" b="1" dirty="0">
                <a:solidFill>
                  <a:schemeClr val="bg1">
                    <a:lumMod val="95000"/>
                  </a:schemeClr>
                </a:solidFill>
              </a:rPr>
              <a:t>Designs less appropriate for M</a:t>
            </a:r>
            <a:r>
              <a:rPr lang="en-AU" sz="2800" b="1" dirty="0">
                <a:solidFill>
                  <a:schemeClr val="bg1">
                    <a:lumMod val="95000"/>
                  </a:schemeClr>
                </a:solidFill>
              </a:rPr>
              <a:t>ā</a:t>
            </a:r>
            <a:r>
              <a:rPr lang="en-NZ" sz="2800" b="1" dirty="0">
                <a:solidFill>
                  <a:schemeClr val="bg1">
                    <a:lumMod val="95000"/>
                  </a:schemeClr>
                </a:solidFill>
              </a:rPr>
              <a:t>ori?</a:t>
            </a:r>
          </a:p>
        </p:txBody>
      </p:sp>
    </p:spTree>
    <p:extLst>
      <p:ext uri="{BB962C8B-B14F-4D97-AF65-F5344CB8AC3E}">
        <p14:creationId xmlns:p14="http://schemas.microsoft.com/office/powerpoint/2010/main" val="26658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384" y="5795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504" y="57951"/>
            <a:ext cx="4114800" cy="41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1400" b="1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23659"/>
            <a:ext cx="9163050" cy="7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9494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hangingPunct="1"/>
            <a:r>
              <a:rPr lang="en-NZ" b="1" dirty="0" smtClean="0">
                <a:solidFill>
                  <a:srgbClr val="5BC5F2"/>
                </a:solidFill>
              </a:rPr>
              <a:t>LITTLE COMMON </a:t>
            </a:r>
            <a:r>
              <a:rPr lang="en-NZ" b="1" dirty="0">
                <a:solidFill>
                  <a:srgbClr val="5BC5F2"/>
                </a:solidFill>
              </a:rPr>
              <a:t>INFRASTRUCTURE </a:t>
            </a:r>
          </a:p>
        </p:txBody>
      </p:sp>
      <p:sp>
        <p:nvSpPr>
          <p:cNvPr id="13" name="Subtitle 4"/>
          <p:cNvSpPr txBox="1"/>
          <p:nvPr/>
        </p:nvSpPr>
        <p:spPr>
          <a:xfrm>
            <a:off x="539552" y="1534699"/>
            <a:ext cx="4621204" cy="255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/>
          <a:p>
            <a:r>
              <a:rPr lang="en-NZ" sz="2800" b="1">
                <a:solidFill>
                  <a:schemeClr val="bg1"/>
                </a:solidFill>
              </a:rPr>
              <a:t>Local </a:t>
            </a:r>
            <a:r>
              <a:rPr lang="en-NZ" sz="2800" b="1" smtClean="0">
                <a:solidFill>
                  <a:schemeClr val="bg1"/>
                </a:solidFill>
              </a:rPr>
              <a:t>governance</a:t>
            </a:r>
            <a:endParaRPr lang="en-NZ" sz="2800" b="1" dirty="0">
              <a:solidFill>
                <a:schemeClr val="bg1"/>
              </a:solidFill>
            </a:endParaRPr>
          </a:p>
          <a:p>
            <a:r>
              <a:rPr lang="en-NZ" sz="2800" b="1" dirty="0">
                <a:solidFill>
                  <a:schemeClr val="bg1"/>
                </a:solidFill>
              </a:rPr>
              <a:t>Information systems</a:t>
            </a:r>
          </a:p>
          <a:p>
            <a:r>
              <a:rPr lang="en-NZ" sz="2800" b="1" dirty="0">
                <a:solidFill>
                  <a:schemeClr val="bg1"/>
                </a:solidFill>
              </a:rPr>
              <a:t>Professional </a:t>
            </a:r>
            <a:r>
              <a:rPr lang="en-NZ" sz="2800" b="1" dirty="0" smtClean="0">
                <a:solidFill>
                  <a:schemeClr val="bg1"/>
                </a:solidFill>
              </a:rPr>
              <a:t>development</a:t>
            </a:r>
            <a:r>
              <a:rPr lang="en-NZ" sz="2800" dirty="0" smtClean="0">
                <a:solidFill>
                  <a:schemeClr val="bg1"/>
                </a:solidFill>
              </a:rPr>
              <a:t> </a:t>
            </a:r>
            <a:endParaRPr lang="en-N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504" y="57951"/>
            <a:ext cx="4114800" cy="41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1400" b="1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836712"/>
            <a:ext cx="9163050" cy="7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9494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hangingPunct="1"/>
            <a:r>
              <a:rPr lang="en-NZ" b="1" dirty="0">
                <a:solidFill>
                  <a:srgbClr val="5BC5F2"/>
                </a:solidFill>
              </a:rPr>
              <a:t>DELIVERY CHALLENGES </a:t>
            </a:r>
          </a:p>
        </p:txBody>
      </p:sp>
      <p:sp>
        <p:nvSpPr>
          <p:cNvPr id="13" name="Subtitle 4"/>
          <p:cNvSpPr txBox="1"/>
          <p:nvPr/>
        </p:nvSpPr>
        <p:spPr>
          <a:xfrm>
            <a:off x="292696" y="2276872"/>
            <a:ext cx="3744416" cy="280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/>
          <a:p>
            <a:r>
              <a:rPr lang="en-NZ" sz="2800" b="1" dirty="0">
                <a:solidFill>
                  <a:schemeClr val="bg1"/>
                </a:solidFill>
              </a:rPr>
              <a:t>Salaries</a:t>
            </a:r>
          </a:p>
          <a:p>
            <a:r>
              <a:rPr lang="en-NZ" sz="2800" b="1" dirty="0">
                <a:solidFill>
                  <a:schemeClr val="bg1"/>
                </a:solidFill>
              </a:rPr>
              <a:t>Case </a:t>
            </a:r>
            <a:r>
              <a:rPr lang="en-NZ" sz="2800" b="1" dirty="0" smtClean="0">
                <a:solidFill>
                  <a:schemeClr val="bg1"/>
                </a:solidFill>
              </a:rPr>
              <a:t>complexity</a:t>
            </a:r>
            <a:endParaRPr lang="en-NZ" sz="2800" b="1" dirty="0">
              <a:solidFill>
                <a:schemeClr val="bg1"/>
              </a:solidFill>
            </a:endParaRPr>
          </a:p>
          <a:p>
            <a:r>
              <a:rPr lang="en-NZ" sz="2800" b="1" dirty="0">
                <a:solidFill>
                  <a:schemeClr val="bg1"/>
                </a:solidFill>
              </a:rPr>
              <a:t>Service </a:t>
            </a:r>
            <a:r>
              <a:rPr lang="en-NZ" sz="2800" b="1" dirty="0" smtClean="0">
                <a:solidFill>
                  <a:schemeClr val="bg1"/>
                </a:solidFill>
              </a:rPr>
              <a:t>continuity </a:t>
            </a:r>
            <a:endParaRPr lang="en-N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504" y="57951"/>
            <a:ext cx="4114800" cy="41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1400" b="1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8220" y="919608"/>
            <a:ext cx="8964488" cy="7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9494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r" hangingPunct="1"/>
            <a:r>
              <a:rPr lang="en-NZ" b="1" dirty="0">
                <a:solidFill>
                  <a:srgbClr val="5BC5F2"/>
                </a:solidFill>
              </a:rPr>
              <a:t>SOME PROGRAMME OUTCOMES </a:t>
            </a:r>
          </a:p>
        </p:txBody>
      </p:sp>
      <p:sp>
        <p:nvSpPr>
          <p:cNvPr id="13" name="Subtitle 4"/>
          <p:cNvSpPr txBox="1"/>
          <p:nvPr/>
        </p:nvSpPr>
        <p:spPr>
          <a:xfrm>
            <a:off x="4500464" y="2029886"/>
            <a:ext cx="4643536" cy="4104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/>
          <a:p>
            <a:r>
              <a:rPr lang="en-NZ" sz="2800" b="1" dirty="0">
                <a:solidFill>
                  <a:schemeClr val="bg1"/>
                </a:solidFill>
              </a:rPr>
              <a:t>Highly valued</a:t>
            </a:r>
          </a:p>
          <a:p>
            <a:r>
              <a:rPr lang="en-NZ" sz="2800" b="1" dirty="0">
                <a:solidFill>
                  <a:schemeClr val="bg1"/>
                </a:solidFill>
              </a:rPr>
              <a:t>Documented stories</a:t>
            </a:r>
          </a:p>
          <a:p>
            <a:r>
              <a:rPr lang="en-NZ" sz="2800" b="1" dirty="0">
                <a:solidFill>
                  <a:schemeClr val="bg1"/>
                </a:solidFill>
              </a:rPr>
              <a:t>Limited quantitative </a:t>
            </a:r>
            <a:r>
              <a:rPr lang="en-NZ" sz="2800" b="1" dirty="0" smtClean="0">
                <a:solidFill>
                  <a:schemeClr val="bg1"/>
                </a:solidFill>
              </a:rPr>
              <a:t>evidence</a:t>
            </a:r>
            <a:endParaRPr lang="en-NZ" sz="2800" b="1" dirty="0">
              <a:solidFill>
                <a:schemeClr val="bg1"/>
              </a:solidFill>
            </a:endParaRPr>
          </a:p>
          <a:p>
            <a:endParaRPr lang="en-NZ" sz="2000" dirty="0"/>
          </a:p>
          <a:p>
            <a:pPr marL="342900" indent="-342900">
              <a:buFont typeface="+mj-lt"/>
              <a:buAutoNum type="arabicPeriod"/>
            </a:pPr>
            <a:endParaRPr lang="en-N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504" y="57951"/>
            <a:ext cx="4114800" cy="41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1400" b="1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23659"/>
            <a:ext cx="9163050" cy="7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9494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hangingPunct="1"/>
            <a:r>
              <a:rPr lang="en-NZ" b="1" dirty="0">
                <a:solidFill>
                  <a:srgbClr val="5BC5F2"/>
                </a:solidFill>
              </a:rPr>
              <a:t>IMPLICATIONS </a:t>
            </a:r>
          </a:p>
        </p:txBody>
      </p:sp>
      <p:sp>
        <p:nvSpPr>
          <p:cNvPr id="13" name="Subtitle 4"/>
          <p:cNvSpPr txBox="1"/>
          <p:nvPr/>
        </p:nvSpPr>
        <p:spPr>
          <a:xfrm>
            <a:off x="301099" y="1529839"/>
            <a:ext cx="6143109" cy="168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endParaRPr lang="en-NZ" sz="2000" dirty="0">
              <a:solidFill>
                <a:schemeClr val="tx1"/>
              </a:solidFill>
            </a:endParaRPr>
          </a:p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r>
              <a:rPr lang="en-NZ" sz="2800" b="1" dirty="0">
                <a:solidFill>
                  <a:schemeClr val="bg1"/>
                </a:solidFill>
              </a:rPr>
              <a:t>Oranga Tamariki</a:t>
            </a:r>
          </a:p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r>
              <a:rPr lang="en-NZ" sz="2800" b="1" dirty="0">
                <a:solidFill>
                  <a:schemeClr val="bg1"/>
                </a:solidFill>
              </a:rPr>
              <a:t>Other </a:t>
            </a:r>
            <a:r>
              <a:rPr lang="en-NZ" sz="2800" b="1" dirty="0" smtClean="0">
                <a:solidFill>
                  <a:schemeClr val="bg1"/>
                </a:solidFill>
              </a:rPr>
              <a:t>agencies</a:t>
            </a:r>
            <a:endParaRPr lang="en-N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7" y="427396"/>
            <a:ext cx="539497" cy="11094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38" y="2905126"/>
            <a:ext cx="3460250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NZ" sz="1600" b="1" dirty="0">
                <a:solidFill>
                  <a:prstClr val="black"/>
                </a:solidFill>
                <a:latin typeface="Oswald"/>
              </a:rPr>
              <a:t>READ EVIDENCE CENTRE RESEARCH:</a:t>
            </a:r>
          </a:p>
          <a:p>
            <a:r>
              <a:rPr lang="en-NZ" sz="1400" dirty="0"/>
              <a:t>Check out the Research web page at </a:t>
            </a:r>
            <a:r>
              <a:rPr lang="en-NZ" sz="1400" dirty="0">
                <a:solidFill>
                  <a:srgbClr val="C00000"/>
                </a:solidFill>
                <a:ea typeface="+mn-lt"/>
                <a:cs typeface="+mn-lt"/>
              </a:rPr>
              <a:t>https://www.orangatamariki.govt.nz/</a:t>
            </a:r>
            <a:br>
              <a:rPr lang="en-NZ" sz="1400" dirty="0">
                <a:solidFill>
                  <a:srgbClr val="C00000"/>
                </a:solidFill>
                <a:ea typeface="+mn-lt"/>
                <a:cs typeface="+mn-lt"/>
              </a:rPr>
            </a:br>
            <a:r>
              <a:rPr lang="en-NZ" sz="1400" dirty="0">
                <a:solidFill>
                  <a:srgbClr val="C00000"/>
                </a:solidFill>
                <a:ea typeface="+mn-lt"/>
                <a:cs typeface="+mn-lt"/>
              </a:rPr>
              <a:t>research/latest-research/</a:t>
            </a:r>
          </a:p>
          <a:p>
            <a:endParaRPr lang="en-NZ" b="1" dirty="0">
              <a:solidFill>
                <a:prstClr val="black"/>
              </a:solidFill>
              <a:latin typeface="Oswald"/>
            </a:endParaRPr>
          </a:p>
          <a:p>
            <a:r>
              <a:rPr lang="en-NZ" sz="1600" b="1" dirty="0">
                <a:solidFill>
                  <a:prstClr val="black"/>
                </a:solidFill>
                <a:latin typeface="Oswald"/>
              </a:rPr>
              <a:t>EMAIL EVIDENCE CENTRE</a:t>
            </a:r>
          </a:p>
          <a:p>
            <a:r>
              <a:rPr lang="en-NZ" sz="1400" dirty="0">
                <a:solidFill>
                  <a:srgbClr val="C00000"/>
                </a:solidFill>
                <a:ea typeface="+mn-lt"/>
                <a:cs typeface="+mn-lt"/>
                <a:hlinkClick r:id="rId3"/>
              </a:rPr>
              <a:t>research@ot.govt.nz</a:t>
            </a:r>
            <a:endParaRPr lang="en-NZ" sz="14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NZ" sz="1400" dirty="0">
              <a:solidFill>
                <a:prstClr val="black"/>
              </a:solidFill>
            </a:endParaRPr>
          </a:p>
          <a:p>
            <a:r>
              <a:rPr lang="en-NZ" sz="1600" b="1" dirty="0">
                <a:solidFill>
                  <a:prstClr val="black"/>
                </a:solidFill>
                <a:latin typeface="Oswald"/>
              </a:rPr>
              <a:t>EMAIL MATHESON ASSOCIATES</a:t>
            </a:r>
          </a:p>
          <a:p>
            <a:r>
              <a:rPr lang="en-NZ" sz="1400" dirty="0" smtClean="0">
                <a:solidFill>
                  <a:srgbClr val="C00000"/>
                </a:solidFill>
                <a:ea typeface="+mn-lt"/>
                <a:cs typeface="+mn-lt"/>
                <a:hlinkClick r:id="rId4"/>
              </a:rPr>
              <a:t>iain@mathesonassociates.co.nz</a:t>
            </a:r>
            <a:endParaRPr lang="en-NZ" sz="1400" dirty="0">
              <a:solidFill>
                <a:prstClr val="black"/>
              </a:solidFill>
            </a:endParaRPr>
          </a:p>
          <a:p>
            <a:endParaRPr lang="en-NZ" sz="1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329899"/>
            <a:ext cx="2942090" cy="1330790"/>
          </a:xfrm>
          <a:prstGeom prst="rect">
            <a:avLst/>
          </a:prstGeom>
        </p:spPr>
      </p:pic>
      <p:pic>
        <p:nvPicPr>
          <p:cNvPr id="3074" name="Picture 2" descr="\\corp.ssi.govt.nz\usersd\dgray011\Documents\My Pictures\siblings_44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6" r="23693"/>
          <a:stretch/>
        </p:blipFill>
        <p:spPr bwMode="auto">
          <a:xfrm>
            <a:off x="3917488" y="-240087"/>
            <a:ext cx="4471795" cy="70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2925" y="6021288"/>
            <a:ext cx="244489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42924" y="6154271"/>
            <a:ext cx="3164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* Pseudonyms </a:t>
            </a:r>
            <a:r>
              <a:rPr lang="en-NZ" sz="1200" i="1" dirty="0" smtClean="0"/>
              <a:t>used</a:t>
            </a:r>
            <a:endParaRPr lang="en-NZ" sz="1200" i="1" dirty="0"/>
          </a:p>
        </p:txBody>
      </p:sp>
    </p:spTree>
    <p:extLst>
      <p:ext uri="{BB962C8B-B14F-4D97-AF65-F5344CB8AC3E}">
        <p14:creationId xmlns:p14="http://schemas.microsoft.com/office/powerpoint/2010/main" val="30102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504" y="57951"/>
            <a:ext cx="4114800" cy="41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1400" b="1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23659"/>
            <a:ext cx="9163050" cy="7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9494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hangingPunct="1"/>
            <a:r>
              <a:rPr lang="en-NZ" b="1" dirty="0">
                <a:solidFill>
                  <a:srgbClr val="5BC5F2"/>
                </a:solidFill>
              </a:rPr>
              <a:t>WHAT IS EARLY INTERVENTION? </a:t>
            </a:r>
          </a:p>
        </p:txBody>
      </p:sp>
      <p:sp>
        <p:nvSpPr>
          <p:cNvPr id="13" name="Subtitle 4"/>
          <p:cNvSpPr txBox="1"/>
          <p:nvPr/>
        </p:nvSpPr>
        <p:spPr>
          <a:xfrm>
            <a:off x="301099" y="1529839"/>
            <a:ext cx="8553450" cy="445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endParaRPr lang="en-NZ" sz="2000" dirty="0">
              <a:solidFill>
                <a:schemeClr val="tx1"/>
              </a:solidFill>
            </a:endParaRPr>
          </a:p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r>
              <a:rPr lang="en-NZ" sz="2000" dirty="0">
                <a:solidFill>
                  <a:schemeClr val="tx1"/>
                </a:solidFill>
              </a:rPr>
              <a:t> </a:t>
            </a:r>
            <a:r>
              <a:rPr lang="en-NZ" sz="2000" dirty="0"/>
              <a:t>effect meaningful change</a:t>
            </a:r>
            <a:r>
              <a:rPr lang="en-NZ" sz="2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688858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10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872F8C1D-45AB-46F1-80CD-917547F0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99" y="1512424"/>
            <a:ext cx="3258005" cy="885949"/>
          </a:xfrm>
          <a:prstGeom prst="rect">
            <a:avLst/>
          </a:prstGeom>
        </p:spPr>
      </p:pic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C11F2906-A133-42CE-BF5D-D33B82130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55" y="1700197"/>
            <a:ext cx="3277057" cy="1171739"/>
          </a:xfrm>
          <a:prstGeom prst="rect">
            <a:avLst/>
          </a:prstGeom>
        </p:spPr>
      </p:pic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C405B61C-FD44-4399-867D-F5164B4DA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08055"/>
            <a:ext cx="1355753" cy="3140099"/>
          </a:xfrm>
          <a:prstGeom prst="rect">
            <a:avLst/>
          </a:prstGeom>
        </p:spPr>
      </p:pic>
      <p:pic>
        <p:nvPicPr>
          <p:cNvPr id="5" name="Picture 4" descr="A picture containing plate, drawing&#10;&#10;Description automatically generated">
            <a:extLst>
              <a:ext uri="{FF2B5EF4-FFF2-40B4-BE49-F238E27FC236}">
                <a16:creationId xmlns="" xmlns:a16="http://schemas.microsoft.com/office/drawing/2014/main" id="{7B146101-8CCE-499B-8518-E2F48C76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37391"/>
            <a:ext cx="2726209" cy="12657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23659"/>
            <a:ext cx="9163050" cy="7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9494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hangingPunct="1"/>
            <a:r>
              <a:rPr lang="en-NZ" b="1" dirty="0" smtClean="0">
                <a:solidFill>
                  <a:srgbClr val="5BC5F2"/>
                </a:solidFill>
              </a:rPr>
              <a:t>THE FOUR PROGRAMMES</a:t>
            </a:r>
            <a:endParaRPr lang="en-NZ" b="1" dirty="0">
              <a:solidFill>
                <a:srgbClr val="5BC5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504" y="57951"/>
            <a:ext cx="4114800" cy="41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1400" b="1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23659"/>
            <a:ext cx="9163050" cy="7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9494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hangingPunct="1"/>
            <a:r>
              <a:rPr lang="en-NZ" b="1" dirty="0">
                <a:solidFill>
                  <a:srgbClr val="5BC5F2"/>
                </a:solidFill>
              </a:rPr>
              <a:t>WHY PROGRAMMES </a:t>
            </a:r>
            <a:r>
              <a:rPr lang="en-NZ" b="1" dirty="0" smtClean="0">
                <a:solidFill>
                  <a:srgbClr val="5BC5F2"/>
                </a:solidFill>
              </a:rPr>
              <a:t>EXIST?</a:t>
            </a:r>
            <a:endParaRPr lang="en-NZ" b="1" dirty="0">
              <a:solidFill>
                <a:srgbClr val="5BC5F2"/>
              </a:solidFill>
            </a:endParaRPr>
          </a:p>
        </p:txBody>
      </p:sp>
      <p:sp>
        <p:nvSpPr>
          <p:cNvPr id="13" name="Subtitle 4"/>
          <p:cNvSpPr txBox="1"/>
          <p:nvPr/>
        </p:nvSpPr>
        <p:spPr>
          <a:xfrm>
            <a:off x="251520" y="1750634"/>
            <a:ext cx="4702949" cy="2403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r>
              <a:rPr lang="en-NZ" sz="2800" b="1" dirty="0">
                <a:solidFill>
                  <a:schemeClr val="bg1"/>
                </a:solidFill>
              </a:rPr>
              <a:t>Children valued</a:t>
            </a:r>
          </a:p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r>
              <a:rPr lang="en-NZ" sz="2800" b="1" dirty="0">
                <a:solidFill>
                  <a:schemeClr val="bg1"/>
                </a:solidFill>
              </a:rPr>
              <a:t>State has a role</a:t>
            </a:r>
          </a:p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r>
              <a:rPr lang="en-NZ" sz="2800" b="1" dirty="0">
                <a:solidFill>
                  <a:schemeClr val="bg1"/>
                </a:solidFill>
              </a:rPr>
              <a:t>Intervening </a:t>
            </a:r>
            <a:r>
              <a:rPr lang="en-NZ" sz="2800" b="1" dirty="0" smtClean="0">
                <a:solidFill>
                  <a:schemeClr val="bg1"/>
                </a:solidFill>
              </a:rPr>
              <a:t>early</a:t>
            </a:r>
            <a:endParaRPr lang="en-N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A91C0ECD-6F1C-1247-9665-13BC9AF62A02}"/>
              </a:ext>
            </a:extLst>
          </p:cNvPr>
          <p:cNvSpPr/>
          <p:nvPr/>
        </p:nvSpPr>
        <p:spPr>
          <a:xfrm>
            <a:off x="1748921" y="3933055"/>
            <a:ext cx="3831192" cy="1492801"/>
          </a:xfrm>
          <a:custGeom>
            <a:avLst/>
            <a:gdLst>
              <a:gd name="connsiteX0" fmla="*/ 0 w 3811066"/>
              <a:gd name="connsiteY0" fmla="*/ 1470714 h 1470714"/>
              <a:gd name="connsiteX1" fmla="*/ 3811066 w 3811066"/>
              <a:gd name="connsiteY1" fmla="*/ 0 h 1470714"/>
              <a:gd name="connsiteX2" fmla="*/ 3811066 w 3811066"/>
              <a:gd name="connsiteY2" fmla="*/ 588286 h 1470714"/>
              <a:gd name="connsiteX3" fmla="*/ 0 w 3811066"/>
              <a:gd name="connsiteY3" fmla="*/ 1470714 h 1470714"/>
              <a:gd name="connsiteX0" fmla="*/ 0 w 3806677"/>
              <a:gd name="connsiteY0" fmla="*/ 1492801 h 1492801"/>
              <a:gd name="connsiteX1" fmla="*/ 3806677 w 3806677"/>
              <a:gd name="connsiteY1" fmla="*/ 0 h 1492801"/>
              <a:gd name="connsiteX2" fmla="*/ 3806677 w 3806677"/>
              <a:gd name="connsiteY2" fmla="*/ 588286 h 1492801"/>
              <a:gd name="connsiteX3" fmla="*/ 0 w 3806677"/>
              <a:gd name="connsiteY3" fmla="*/ 1492801 h 149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677" h="1492801">
                <a:moveTo>
                  <a:pt x="0" y="1492801"/>
                </a:moveTo>
                <a:lnTo>
                  <a:pt x="3806677" y="0"/>
                </a:lnTo>
                <a:lnTo>
                  <a:pt x="3806677" y="588286"/>
                </a:lnTo>
                <a:lnTo>
                  <a:pt x="0" y="1492801"/>
                </a:lnTo>
                <a:close/>
              </a:path>
            </a:pathLst>
          </a:custGeom>
          <a:pattFill prst="dk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504" y="57951"/>
            <a:ext cx="4114800" cy="41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1400" b="1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23659"/>
            <a:ext cx="9163050" cy="7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9494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-NZ" b="1" dirty="0">
                <a:solidFill>
                  <a:srgbClr val="5BC5F2"/>
                </a:solidFill>
              </a:rPr>
              <a:t>WHY PROGRAMMES </a:t>
            </a:r>
            <a:r>
              <a:rPr lang="en-NZ" b="1" dirty="0" smtClean="0">
                <a:solidFill>
                  <a:srgbClr val="5BC5F2"/>
                </a:solidFill>
              </a:rPr>
              <a:t>EXIST cont?</a:t>
            </a:r>
            <a:endParaRPr lang="en-NZ" b="1" dirty="0">
              <a:solidFill>
                <a:srgbClr val="5BC5F2"/>
              </a:solidFill>
            </a:endParaRPr>
          </a:p>
        </p:txBody>
      </p:sp>
      <p:sp>
        <p:nvSpPr>
          <p:cNvPr id="13" name="Subtitle 4"/>
          <p:cNvSpPr txBox="1"/>
          <p:nvPr/>
        </p:nvSpPr>
        <p:spPr>
          <a:xfrm>
            <a:off x="6012160" y="1529839"/>
            <a:ext cx="2664296" cy="445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endParaRPr lang="en-NZ" sz="4000" i="1" dirty="0"/>
          </a:p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endParaRPr lang="en-NZ" sz="4000" i="1" dirty="0">
              <a:solidFill>
                <a:schemeClr val="tx1"/>
              </a:solidFill>
            </a:endParaRPr>
          </a:p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endParaRPr lang="en-NZ" sz="2400" b="1" i="1" dirty="0">
              <a:solidFill>
                <a:schemeClr val="tx1"/>
              </a:solidFill>
            </a:endParaRPr>
          </a:p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endParaRPr lang="en-NZ" sz="2400" b="1" i="1" dirty="0"/>
          </a:p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endParaRPr lang="en-NZ" sz="2400" b="1" i="1" dirty="0">
              <a:solidFill>
                <a:schemeClr val="tx1"/>
              </a:solidFill>
            </a:endParaRPr>
          </a:p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endParaRPr lang="en-NZ" sz="2400" b="1" i="1" dirty="0"/>
          </a:p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7733" y="249482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674061" y="1916832"/>
            <a:ext cx="0" cy="353785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9" name="Straight Arrow Connector 9218"/>
          <p:cNvCxnSpPr/>
          <p:nvPr/>
        </p:nvCxnSpPr>
        <p:spPr>
          <a:xfrm>
            <a:off x="1663717" y="5447153"/>
            <a:ext cx="3988403" cy="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4" name="Straight Connector 9223"/>
          <p:cNvCxnSpPr>
            <a:cxnSpLocks/>
          </p:cNvCxnSpPr>
          <p:nvPr/>
        </p:nvCxnSpPr>
        <p:spPr>
          <a:xfrm flipV="1">
            <a:off x="1663717" y="3933056"/>
            <a:ext cx="3916395" cy="15140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6" name="Straight Connector 9225"/>
          <p:cNvCxnSpPr>
            <a:cxnSpLocks/>
          </p:cNvCxnSpPr>
          <p:nvPr/>
        </p:nvCxnSpPr>
        <p:spPr>
          <a:xfrm flipV="1">
            <a:off x="1663717" y="4509120"/>
            <a:ext cx="3916395" cy="9380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9" name="TextBox 9268"/>
          <p:cNvSpPr txBox="1"/>
          <p:nvPr/>
        </p:nvSpPr>
        <p:spPr>
          <a:xfrm flipH="1">
            <a:off x="5652120" y="5262488"/>
            <a:ext cx="105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Time</a:t>
            </a:r>
          </a:p>
        </p:txBody>
      </p:sp>
      <p:sp>
        <p:nvSpPr>
          <p:cNvPr id="9270" name="TextBox 9269"/>
          <p:cNvSpPr txBox="1"/>
          <p:nvPr/>
        </p:nvSpPr>
        <p:spPr>
          <a:xfrm>
            <a:off x="1143215" y="1539966"/>
            <a:ext cx="12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Outcomes</a:t>
            </a:r>
          </a:p>
        </p:txBody>
      </p:sp>
      <p:sp>
        <p:nvSpPr>
          <p:cNvPr id="9271" name="TextBox 9270"/>
          <p:cNvSpPr txBox="1"/>
          <p:nvPr/>
        </p:nvSpPr>
        <p:spPr>
          <a:xfrm>
            <a:off x="5563133" y="4048389"/>
            <a:ext cx="189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Early Intervention</a:t>
            </a:r>
          </a:p>
        </p:txBody>
      </p:sp>
    </p:spTree>
    <p:extLst>
      <p:ext uri="{BB962C8B-B14F-4D97-AF65-F5344CB8AC3E}">
        <p14:creationId xmlns:p14="http://schemas.microsoft.com/office/powerpoint/2010/main" val="39178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889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504" y="57951"/>
            <a:ext cx="4114800" cy="41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1400" b="1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9525" y="919608"/>
            <a:ext cx="9163050" cy="709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9494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hangingPunct="1"/>
            <a:r>
              <a:rPr lang="en-NZ" b="1" dirty="0">
                <a:solidFill>
                  <a:srgbClr val="5BC5F2"/>
                </a:solidFill>
              </a:rPr>
              <a:t>WHAT </a:t>
            </a:r>
            <a:r>
              <a:rPr lang="en-NZ" b="1" dirty="0" smtClean="0">
                <a:solidFill>
                  <a:srgbClr val="5BC5F2"/>
                </a:solidFill>
              </a:rPr>
              <a:t>PROGRAMME TYPE? </a:t>
            </a:r>
            <a:endParaRPr lang="en-NZ" b="1" dirty="0">
              <a:solidFill>
                <a:srgbClr val="5BC5F2"/>
              </a:solidFill>
            </a:endParaRPr>
          </a:p>
        </p:txBody>
      </p:sp>
      <p:sp>
        <p:nvSpPr>
          <p:cNvPr id="13" name="Subtitle 4"/>
          <p:cNvSpPr txBox="1"/>
          <p:nvPr/>
        </p:nvSpPr>
        <p:spPr>
          <a:xfrm>
            <a:off x="301099" y="1529839"/>
            <a:ext cx="8553450" cy="445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endParaRPr lang="en-NZ" sz="2000" dirty="0">
              <a:solidFill>
                <a:schemeClr val="tx1"/>
              </a:solidFill>
            </a:endParaRPr>
          </a:p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r>
              <a:rPr lang="en-NZ" sz="2000" dirty="0"/>
              <a:t>effect meaningful change</a:t>
            </a:r>
            <a:r>
              <a:rPr lang="en-NZ" sz="2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63402606"/>
              </p:ext>
            </p:extLst>
          </p:nvPr>
        </p:nvGraphicFramePr>
        <p:xfrm>
          <a:off x="457200" y="1916832"/>
          <a:ext cx="822960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dirty="0" smtClean="0">
                          <a:effectLst/>
                        </a:rPr>
                        <a:t>MANUALISED EVIDENCE-SUPPORTED TREATMENTS (MESTS)</a:t>
                      </a:r>
                      <a:endParaRPr lang="en-N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BC5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SERVICES</a:t>
                      </a:r>
                      <a:endParaRPr lang="en-NZ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5BC5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6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Large-scale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Narrow needs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0" dirty="0" smtClean="0">
                          <a:effectLst/>
                        </a:rPr>
                        <a:t>Research-based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Manual &amp; systems</a:t>
                      </a:r>
                      <a:endParaRPr lang="en-N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Fixed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Clinical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Randomised-controlled trials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Small-scale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Broad needs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Practice-based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Values &amp; relationships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Individual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Community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0" dirty="0" smtClean="0">
                          <a:effectLst/>
                        </a:rPr>
                        <a:t>Practice-evidence</a:t>
                      </a:r>
                      <a:endParaRPr lang="en-N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en-NZ" sz="3800" b="1" dirty="0">
                <a:solidFill>
                  <a:srgbClr val="5BC5F2"/>
                </a:solidFill>
                <a:latin typeface="Oswald"/>
                <a:ea typeface="Oswald"/>
                <a:cs typeface="Oswald"/>
                <a:sym typeface="Oswald"/>
              </a:rPr>
              <a:t>WHAT </a:t>
            </a:r>
            <a:r>
              <a:rPr lang="en-NZ" sz="3800" b="1" dirty="0" smtClean="0">
                <a:solidFill>
                  <a:srgbClr val="5BC5F2"/>
                </a:solidFill>
                <a:latin typeface="Oswald"/>
                <a:ea typeface="Oswald"/>
                <a:cs typeface="Oswald"/>
                <a:sym typeface="Oswald"/>
              </a:rPr>
              <a:t>PROGRAMME TYPE cont? </a:t>
            </a:r>
            <a:endParaRPr lang="en-NZ" sz="3800" b="1" dirty="0">
              <a:solidFill>
                <a:srgbClr val="5BC5F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69441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28589" y="3852581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/>
              <a:t>BLENDED</a:t>
            </a:r>
          </a:p>
        </p:txBody>
      </p:sp>
    </p:spTree>
    <p:extLst>
      <p:ext uri="{BB962C8B-B14F-4D97-AF65-F5344CB8AC3E}">
        <p14:creationId xmlns:p14="http://schemas.microsoft.com/office/powerpoint/2010/main" val="19223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504" y="57951"/>
            <a:ext cx="4114800" cy="41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1400" b="1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23659"/>
            <a:ext cx="9163050" cy="7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9494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hangingPunct="1"/>
            <a:r>
              <a:rPr lang="en-NZ" b="1" dirty="0">
                <a:solidFill>
                  <a:srgbClr val="5BC5F2"/>
                </a:solidFill>
              </a:rPr>
              <a:t>HOW PROGRAMMES </a:t>
            </a:r>
            <a:r>
              <a:rPr lang="en-NZ" b="1" dirty="0" smtClean="0">
                <a:solidFill>
                  <a:srgbClr val="5BC5F2"/>
                </a:solidFill>
              </a:rPr>
              <a:t>OPERATE? </a:t>
            </a:r>
            <a:endParaRPr lang="en-NZ" b="1" dirty="0">
              <a:solidFill>
                <a:srgbClr val="5BC5F2"/>
              </a:solidFill>
            </a:endParaRPr>
          </a:p>
        </p:txBody>
      </p:sp>
      <p:sp>
        <p:nvSpPr>
          <p:cNvPr id="13" name="Subtitle 4"/>
          <p:cNvSpPr txBox="1"/>
          <p:nvPr/>
        </p:nvSpPr>
        <p:spPr>
          <a:xfrm>
            <a:off x="301099" y="1529839"/>
            <a:ext cx="8553450" cy="445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81000"/>
              </a:lnSpc>
              <a:spcBef>
                <a:spcPts val="1000"/>
              </a:spcBef>
              <a:defRPr sz="3000">
                <a:solidFill>
                  <a:srgbClr val="FFFFFF"/>
                </a:solidFill>
              </a:defRPr>
            </a:pPr>
            <a:r>
              <a:rPr lang="en-NZ" sz="2000" dirty="0">
                <a:solidFill>
                  <a:schemeClr val="tx1"/>
                </a:solidFill>
              </a:rPr>
              <a:t> </a:t>
            </a:r>
            <a:r>
              <a:rPr lang="en-NZ" sz="2000" dirty="0"/>
              <a:t>can effect meaningful change</a:t>
            </a:r>
            <a:r>
              <a:rPr lang="en-NZ" sz="2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455611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23600" y="4023781"/>
            <a:ext cx="1236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b="1" dirty="0"/>
              <a:t>Engagement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3093" y="4023781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b="1" dirty="0"/>
              <a:t>Flexibility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1864" y="1345173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b="1" dirty="0"/>
              <a:t>Trust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23457" y="3881953"/>
            <a:ext cx="1580566" cy="2671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05047" y="1714505"/>
            <a:ext cx="0" cy="1246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 flipV="1">
            <a:off x="5004048" y="3870014"/>
            <a:ext cx="1739045" cy="3230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504" y="57951"/>
            <a:ext cx="4114800" cy="41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1400" b="1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23659"/>
            <a:ext cx="9163050" cy="7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92500"/>
          </a:bodyPr>
          <a:lstStyle>
            <a:lvl1pPr marL="0" marR="0" indent="0" algn="l" defTabSz="69494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-NZ" b="1" dirty="0">
                <a:solidFill>
                  <a:srgbClr val="5BC5F2"/>
                </a:solidFill>
              </a:rPr>
              <a:t>OWN </a:t>
            </a:r>
            <a:r>
              <a:rPr lang="en-NZ" b="1" dirty="0" smtClean="0">
                <a:solidFill>
                  <a:srgbClr val="5BC5F2"/>
                </a:solidFill>
              </a:rPr>
              <a:t>APROACHES, SIMILAR </a:t>
            </a:r>
            <a:r>
              <a:rPr lang="en-NZ" b="1" dirty="0">
                <a:solidFill>
                  <a:srgbClr val="5BC5F2"/>
                </a:solidFill>
              </a:rPr>
              <a:t>PURPOSES  </a:t>
            </a:r>
          </a:p>
        </p:txBody>
      </p:sp>
      <p:sp>
        <p:nvSpPr>
          <p:cNvPr id="13" name="Subtitle 4"/>
          <p:cNvSpPr txBox="1"/>
          <p:nvPr/>
        </p:nvSpPr>
        <p:spPr>
          <a:xfrm>
            <a:off x="107504" y="3861048"/>
            <a:ext cx="4114800" cy="2115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/>
          <a:p>
            <a:r>
              <a:rPr lang="en-NZ" sz="2800" b="1" dirty="0">
                <a:solidFill>
                  <a:schemeClr val="bg1">
                    <a:lumMod val="95000"/>
                  </a:schemeClr>
                </a:solidFill>
              </a:rPr>
              <a:t>Targeted</a:t>
            </a:r>
          </a:p>
          <a:p>
            <a:r>
              <a:rPr lang="en-NZ" sz="2800" b="1" dirty="0">
                <a:solidFill>
                  <a:schemeClr val="bg1">
                    <a:lumMod val="95000"/>
                  </a:schemeClr>
                </a:solidFill>
              </a:rPr>
              <a:t>Similar families/wh</a:t>
            </a:r>
            <a:r>
              <a:rPr lang="en-AU" sz="2800" b="1" dirty="0">
                <a:solidFill>
                  <a:schemeClr val="bg1">
                    <a:lumMod val="95000"/>
                  </a:schemeClr>
                </a:solidFill>
              </a:rPr>
              <a:t>ā</a:t>
            </a:r>
            <a:r>
              <a:rPr lang="en-NZ" sz="2800" b="1" dirty="0">
                <a:solidFill>
                  <a:schemeClr val="bg1">
                    <a:lumMod val="95000"/>
                  </a:schemeClr>
                </a:solidFill>
              </a:rPr>
              <a:t>nau</a:t>
            </a:r>
          </a:p>
          <a:p>
            <a:r>
              <a:rPr lang="en-NZ" sz="2800" b="1" dirty="0">
                <a:solidFill>
                  <a:schemeClr val="bg1">
                    <a:lumMod val="95000"/>
                  </a:schemeClr>
                </a:solidFill>
              </a:rPr>
              <a:t>Prescriptive requirements</a:t>
            </a:r>
          </a:p>
          <a:p>
            <a:r>
              <a:rPr lang="en-NZ" sz="2800" b="1" dirty="0">
                <a:solidFill>
                  <a:schemeClr val="bg1">
                    <a:lumMod val="95000"/>
                  </a:schemeClr>
                </a:solidFill>
              </a:rPr>
              <a:t>Focused or siloed?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41084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30">
      <a:dk1>
        <a:sysClr val="windowText" lastClr="000000"/>
      </a:dk1>
      <a:lt1>
        <a:sysClr val="window" lastClr="FFFFFF"/>
      </a:lt1>
      <a:dk2>
        <a:srgbClr val="F39200"/>
      </a:dk2>
      <a:lt2>
        <a:srgbClr val="005CA9"/>
      </a:lt2>
      <a:accent1>
        <a:srgbClr val="EA5045"/>
      </a:accent1>
      <a:accent2>
        <a:srgbClr val="5BC5F2"/>
      </a:accent2>
      <a:accent3>
        <a:srgbClr val="AFCA0B"/>
      </a:accent3>
      <a:accent4>
        <a:srgbClr val="FFCC00"/>
      </a:accent4>
      <a:accent5>
        <a:srgbClr val="832472"/>
      </a:accent5>
      <a:accent6>
        <a:srgbClr val="C61932"/>
      </a:accent6>
      <a:hlink>
        <a:srgbClr val="C61932"/>
      </a:hlink>
      <a:folHlink>
        <a:srgbClr val="832472"/>
      </a:folHlink>
    </a:clrScheme>
    <a:fontScheme name="MVCOT">
      <a:majorFont>
        <a:latin typeface="Oswal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VCOT PPT" id="{A6887BA8-34D8-4128-8903-DCBE1A8D44B2}" vid="{23C8BD9F-53AB-49AC-9251-90C408C5C6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23522</TotalTime>
  <Words>332</Words>
  <Application>Microsoft Office PowerPoint</Application>
  <PresentationFormat>On-screen Show (4:3)</PresentationFormat>
  <Paragraphs>136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Damian O’Neill (Oranga Tamariki) – Understanding young people with high needs transitioning out of care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PROGRAMME TYPE cont?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Corrections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SHEARAR, Ashley (WELLHO)</dc:creator>
  <cp:lastModifiedBy>Ian</cp:lastModifiedBy>
  <cp:revision>344</cp:revision>
  <cp:lastPrinted>2018-07-26T02:55:36Z</cp:lastPrinted>
  <dcterms:created xsi:type="dcterms:W3CDTF">2018-03-13T06:49:23Z</dcterms:created>
  <dcterms:modified xsi:type="dcterms:W3CDTF">2020-07-09T00:00:20Z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A10662181</vt:lpwstr>
  </property>
  <property fmtid="{D5CDD505-2E9C-101B-9397-08002B2CF9AE}" pid="4" name="Objective-Title">
    <vt:lpwstr>July - How can the IDI help us measure the impact of services on children</vt:lpwstr>
  </property>
  <property fmtid="{D5CDD505-2E9C-101B-9397-08002B2CF9AE}" pid="5" name="Objective-Comment">
    <vt:lpwstr/>
  </property>
  <property fmtid="{D5CDD505-2E9C-101B-9397-08002B2CF9AE}" pid="6" name="Objective-CreationStamp">
    <vt:filetime>2018-07-22T20:57:08Z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2018-07-27T02:21:23Z</vt:filetime>
  </property>
  <property fmtid="{D5CDD505-2E9C-101B-9397-08002B2CF9AE}" pid="11" name="Objective-Owner">
    <vt:lpwstr>Vicky McDowell</vt:lpwstr>
  </property>
  <property fmtid="{D5CDD505-2E9C-101B-9397-08002B2CF9AE}" pid="12" name="Objective-Path">
    <vt:lpwstr>Global Folder:MSD Hosted Initiatives:Oranga Tamariki, Ministry for Children:Unit Management:Policy &amp; Organisational Strategy:Evidence Centre:Communications:Seminar Series:</vt:lpwstr>
  </property>
  <property fmtid="{D5CDD505-2E9C-101B-9397-08002B2CF9AE}" pid="13" name="Objective-Parent">
    <vt:lpwstr>Seminar Series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0.3</vt:lpwstr>
  </property>
  <property fmtid="{D5CDD505-2E9C-101B-9397-08002B2CF9AE}" pid="16" name="Objective-VersionNumber">
    <vt:r8>3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In Confidence]</vt:lpwstr>
  </property>
  <property fmtid="{D5CDD505-2E9C-101B-9397-08002B2CF9AE}" pid="20" name="Objective-Caveats">
    <vt:lpwstr/>
  </property>
  <property fmtid="{D5CDD505-2E9C-101B-9397-08002B2CF9AE}" pid="21" name="Objective-Document Status [system]">
    <vt:lpwstr>Work in Progress</vt:lpwstr>
  </property>
  <property fmtid="{D5CDD505-2E9C-101B-9397-08002B2CF9AE}" pid="22" name="Objective-Email is Vaulted? [system]">
    <vt:lpwstr/>
  </property>
</Properties>
</file>