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8"/>
  </p:notesMasterIdLst>
  <p:sldIdLst>
    <p:sldId id="278" r:id="rId6"/>
    <p:sldId id="287" r:id="rId7"/>
    <p:sldId id="288" r:id="rId8"/>
    <p:sldId id="279" r:id="rId9"/>
    <p:sldId id="280" r:id="rId10"/>
    <p:sldId id="290" r:id="rId11"/>
    <p:sldId id="289" r:id="rId12"/>
    <p:sldId id="284" r:id="rId13"/>
    <p:sldId id="291" r:id="rId14"/>
    <p:sldId id="286" r:id="rId15"/>
    <p:sldId id="285" r:id="rId16"/>
    <p:sldId id="29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45DE20A-E6F3-828C-EBFB-77C361DB9669}" name="Josalin Saffer" initials="JS" userId="S::Josalin.Saffer@ot.govt.nz::70fdc8e4-1b42-476e-86b7-bd7fe03aeb3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F2C7C5-762B-42B6-A6E2-BD3FFCBC41D1}" v="1" dt="2022-05-10T04:45:39.4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0" d="100"/>
          <a:sy n="120" d="100"/>
        </p:scale>
        <p:origin x="490" y="91"/>
      </p:cViewPr>
      <p:guideLst/>
    </p:cSldViewPr>
  </p:slideViewPr>
  <p:notesTextViewPr>
    <p:cViewPr>
      <p:scale>
        <a:sx n="1" d="1"/>
        <a:sy n="1" d="1"/>
      </p:scale>
      <p:origin x="0" y="0"/>
    </p:cViewPr>
  </p:notesTextViewPr>
  <p:notesViewPr>
    <p:cSldViewPr snapToGrid="0">
      <p:cViewPr varScale="1">
        <p:scale>
          <a:sx n="89" d="100"/>
          <a:sy n="89" d="100"/>
        </p:scale>
        <p:origin x="411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0EF2AA-B91D-43A4-8D03-03B87AC132F4}" type="datetimeFigureOut">
              <a:rPr lang="en-NZ" smtClean="0"/>
              <a:t>28/07/2022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5D04A2-5B07-4C3F-ABB2-6CE166035CFE}" type="slidenum">
              <a:rPr lang="en-NZ" smtClean="0"/>
              <a:t>‹#›</a:t>
            </a:fld>
            <a:endParaRPr lang="en-NZ"/>
          </a:p>
        </p:txBody>
      </p:sp>
    </p:spTree>
    <p:extLst>
      <p:ext uri="{BB962C8B-B14F-4D97-AF65-F5344CB8AC3E}">
        <p14:creationId xmlns:p14="http://schemas.microsoft.com/office/powerpoint/2010/main" val="2651060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D664572-B1A2-5240-832A-BF9E50AA987B}"/>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3240360"/>
            <a:ext cx="12192000" cy="3617640"/>
          </a:xfrm>
          <a:prstGeom prst="rect">
            <a:avLst/>
          </a:prstGeom>
        </p:spPr>
      </p:pic>
      <p:pic>
        <p:nvPicPr>
          <p:cNvPr id="6" name="Picture 5">
            <a:extLst>
              <a:ext uri="{FF2B5EF4-FFF2-40B4-BE49-F238E27FC236}">
                <a16:creationId xmlns:a16="http://schemas.microsoft.com/office/drawing/2014/main" id="{FA86A6C0-5D2F-7A4F-AC09-BA2C634F505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5413" y="5589240"/>
            <a:ext cx="2481627" cy="1039666"/>
          </a:xfrm>
          <a:prstGeom prst="rect">
            <a:avLst/>
          </a:prstGeom>
        </p:spPr>
      </p:pic>
      <p:pic>
        <p:nvPicPr>
          <p:cNvPr id="9" name="Picture 8">
            <a:extLst>
              <a:ext uri="{FF2B5EF4-FFF2-40B4-BE49-F238E27FC236}">
                <a16:creationId xmlns:a16="http://schemas.microsoft.com/office/drawing/2014/main" id="{2F60046E-555A-1F45-8A3B-3AE0E457378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552385" y="6306890"/>
            <a:ext cx="1528900" cy="292892"/>
          </a:xfrm>
          <a:prstGeom prst="rect">
            <a:avLst/>
          </a:prstGeom>
        </p:spPr>
      </p:pic>
      <p:sp>
        <p:nvSpPr>
          <p:cNvPr id="10" name="Title 1">
            <a:extLst>
              <a:ext uri="{FF2B5EF4-FFF2-40B4-BE49-F238E27FC236}">
                <a16:creationId xmlns:a16="http://schemas.microsoft.com/office/drawing/2014/main" id="{C7D517B6-533E-2D4A-9637-D9BF42CE3540}"/>
              </a:ext>
            </a:extLst>
          </p:cNvPr>
          <p:cNvSpPr>
            <a:spLocks noGrp="1"/>
          </p:cNvSpPr>
          <p:nvPr>
            <p:ph type="ctrTitle" hasCustomPrompt="1"/>
          </p:nvPr>
        </p:nvSpPr>
        <p:spPr>
          <a:xfrm>
            <a:off x="1109133" y="1659699"/>
            <a:ext cx="9857979" cy="1440160"/>
          </a:xfrm>
          <a:prstGeom prst="rect">
            <a:avLst/>
          </a:prstGeom>
        </p:spPr>
        <p:txBody>
          <a:bodyPr anchor="b">
            <a:noAutofit/>
          </a:bodyPr>
          <a:lstStyle>
            <a:lvl1pPr algn="l">
              <a:lnSpc>
                <a:spcPts val="5200"/>
              </a:lnSpc>
              <a:defRPr sz="4000" b="1" cap="none" baseline="0">
                <a:solidFill>
                  <a:schemeClr val="tx1"/>
                </a:solidFill>
                <a:latin typeface="+mj-lt"/>
                <a:ea typeface="Roboto" panose="02000000000000000000" pitchFamily="2" charset="0"/>
                <a:cs typeface="Roboto" panose="02000000000000000000" pitchFamily="2" charset="0"/>
              </a:defRPr>
            </a:lvl1pPr>
          </a:lstStyle>
          <a:p>
            <a:r>
              <a:rPr lang="en-US" dirty="0"/>
              <a:t>Heading should be </a:t>
            </a:r>
            <a:br>
              <a:rPr lang="en-US" dirty="0"/>
            </a:br>
            <a:r>
              <a:rPr lang="en-US" dirty="0"/>
              <a:t>in Arial</a:t>
            </a:r>
          </a:p>
        </p:txBody>
      </p:sp>
      <p:sp>
        <p:nvSpPr>
          <p:cNvPr id="11" name="Subtitle 2">
            <a:extLst>
              <a:ext uri="{FF2B5EF4-FFF2-40B4-BE49-F238E27FC236}">
                <a16:creationId xmlns:a16="http://schemas.microsoft.com/office/drawing/2014/main" id="{5289FE5A-6E42-8F4B-8994-2BED71C06956}"/>
              </a:ext>
            </a:extLst>
          </p:cNvPr>
          <p:cNvSpPr>
            <a:spLocks noGrp="1"/>
          </p:cNvSpPr>
          <p:nvPr>
            <p:ph type="subTitle" idx="1" hasCustomPrompt="1"/>
          </p:nvPr>
        </p:nvSpPr>
        <p:spPr>
          <a:xfrm>
            <a:off x="1103445" y="3243876"/>
            <a:ext cx="9857979" cy="1193237"/>
          </a:xfrm>
          <a:prstGeom prst="rect">
            <a:avLst/>
          </a:prstGeom>
        </p:spPr>
        <p:txBody>
          <a:bodyPr>
            <a:normAutofit/>
          </a:bodyPr>
          <a:lstStyle>
            <a:lvl1pPr marL="0" indent="0" algn="l">
              <a:buNone/>
              <a:defRPr sz="2000" b="1">
                <a:solidFill>
                  <a:schemeClr val="tx1"/>
                </a:solidFill>
                <a:latin typeface="+mj-lt"/>
                <a:ea typeface="Roboto" panose="02000000000000000000" pitchFamily="2" charset="0"/>
                <a:cs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cxnSp>
        <p:nvCxnSpPr>
          <p:cNvPr id="8" name="Straight Connector 7">
            <a:extLst>
              <a:ext uri="{FF2B5EF4-FFF2-40B4-BE49-F238E27FC236}">
                <a16:creationId xmlns:a16="http://schemas.microsoft.com/office/drawing/2014/main" id="{930FE870-B326-4D18-9379-5DF5D3FDBD75}"/>
              </a:ext>
            </a:extLst>
          </p:cNvPr>
          <p:cNvCxnSpPr>
            <a:cxnSpLocks/>
          </p:cNvCxnSpPr>
          <p:nvPr userDrawn="1"/>
        </p:nvCxnSpPr>
        <p:spPr>
          <a:xfrm>
            <a:off x="1103445" y="3099859"/>
            <a:ext cx="9863667"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183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FCE3ABD-C03F-EF4F-99C7-0282E531D41C}"/>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3240361"/>
            <a:ext cx="12192000" cy="3617633"/>
          </a:xfrm>
          <a:prstGeom prst="rect">
            <a:avLst/>
          </a:prstGeom>
        </p:spPr>
      </p:pic>
      <p:pic>
        <p:nvPicPr>
          <p:cNvPr id="7" name="Picture 6">
            <a:extLst>
              <a:ext uri="{FF2B5EF4-FFF2-40B4-BE49-F238E27FC236}">
                <a16:creationId xmlns:a16="http://schemas.microsoft.com/office/drawing/2014/main" id="{6365DC00-AB97-034E-839D-699B7993D62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5413" y="5589240"/>
            <a:ext cx="2481627" cy="1039666"/>
          </a:xfrm>
          <a:prstGeom prst="rect">
            <a:avLst/>
          </a:prstGeom>
        </p:spPr>
      </p:pic>
      <p:pic>
        <p:nvPicPr>
          <p:cNvPr id="8" name="Picture 7">
            <a:extLst>
              <a:ext uri="{FF2B5EF4-FFF2-40B4-BE49-F238E27FC236}">
                <a16:creationId xmlns:a16="http://schemas.microsoft.com/office/drawing/2014/main" id="{326F29F0-440C-AB43-938E-4C58F596E91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552385" y="6306890"/>
            <a:ext cx="1528900" cy="292892"/>
          </a:xfrm>
          <a:prstGeom prst="rect">
            <a:avLst/>
          </a:prstGeom>
        </p:spPr>
      </p:pic>
      <p:sp>
        <p:nvSpPr>
          <p:cNvPr id="14" name="Title 1">
            <a:extLst>
              <a:ext uri="{FF2B5EF4-FFF2-40B4-BE49-F238E27FC236}">
                <a16:creationId xmlns:a16="http://schemas.microsoft.com/office/drawing/2014/main" id="{C7D517B6-533E-2D4A-9637-D9BF42CE3540}"/>
              </a:ext>
            </a:extLst>
          </p:cNvPr>
          <p:cNvSpPr>
            <a:spLocks noGrp="1"/>
          </p:cNvSpPr>
          <p:nvPr>
            <p:ph type="ctrTitle" hasCustomPrompt="1"/>
          </p:nvPr>
        </p:nvSpPr>
        <p:spPr>
          <a:xfrm>
            <a:off x="1109133" y="1659699"/>
            <a:ext cx="9857979" cy="1440160"/>
          </a:xfrm>
          <a:prstGeom prst="rect">
            <a:avLst/>
          </a:prstGeom>
        </p:spPr>
        <p:txBody>
          <a:bodyPr anchor="b">
            <a:noAutofit/>
          </a:bodyPr>
          <a:lstStyle>
            <a:lvl1pPr algn="l">
              <a:lnSpc>
                <a:spcPts val="5200"/>
              </a:lnSpc>
              <a:defRPr sz="4000" b="1" cap="none" baseline="0">
                <a:solidFill>
                  <a:schemeClr val="bg1"/>
                </a:solidFill>
                <a:latin typeface="+mj-lt"/>
                <a:ea typeface="Roboto" panose="02000000000000000000" pitchFamily="2" charset="0"/>
                <a:cs typeface="Roboto" panose="02000000000000000000" pitchFamily="2" charset="0"/>
              </a:defRPr>
            </a:lvl1pPr>
          </a:lstStyle>
          <a:p>
            <a:r>
              <a:rPr lang="en-US" dirty="0"/>
              <a:t>Heading should be </a:t>
            </a:r>
            <a:br>
              <a:rPr lang="en-US" dirty="0"/>
            </a:br>
            <a:r>
              <a:rPr lang="en-US" dirty="0"/>
              <a:t>in Arial</a:t>
            </a:r>
          </a:p>
        </p:txBody>
      </p:sp>
      <p:sp>
        <p:nvSpPr>
          <p:cNvPr id="15" name="Subtitle 2">
            <a:extLst>
              <a:ext uri="{FF2B5EF4-FFF2-40B4-BE49-F238E27FC236}">
                <a16:creationId xmlns:a16="http://schemas.microsoft.com/office/drawing/2014/main" id="{5289FE5A-6E42-8F4B-8994-2BED71C06956}"/>
              </a:ext>
            </a:extLst>
          </p:cNvPr>
          <p:cNvSpPr>
            <a:spLocks noGrp="1"/>
          </p:cNvSpPr>
          <p:nvPr>
            <p:ph type="subTitle" idx="1" hasCustomPrompt="1"/>
          </p:nvPr>
        </p:nvSpPr>
        <p:spPr>
          <a:xfrm>
            <a:off x="1103445" y="3243876"/>
            <a:ext cx="9857979" cy="1193237"/>
          </a:xfrm>
          <a:prstGeom prst="rect">
            <a:avLst/>
          </a:prstGeom>
        </p:spPr>
        <p:txBody>
          <a:bodyPr>
            <a:normAutofit/>
          </a:bodyPr>
          <a:lstStyle>
            <a:lvl1pPr marL="0" indent="0" algn="l">
              <a:buNone/>
              <a:defRPr sz="2000" b="1">
                <a:solidFill>
                  <a:schemeClr val="bg1"/>
                </a:solidFill>
                <a:latin typeface="+mj-lt"/>
                <a:ea typeface="Roboto" panose="02000000000000000000" pitchFamily="2" charset="0"/>
                <a:cs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cxnSp>
        <p:nvCxnSpPr>
          <p:cNvPr id="10" name="Straight Connector 9">
            <a:extLst>
              <a:ext uri="{FF2B5EF4-FFF2-40B4-BE49-F238E27FC236}">
                <a16:creationId xmlns:a16="http://schemas.microsoft.com/office/drawing/2014/main" id="{AF326032-5D30-4A29-A858-517EFC139D9F}"/>
              </a:ext>
            </a:extLst>
          </p:cNvPr>
          <p:cNvCxnSpPr>
            <a:cxnSpLocks/>
          </p:cNvCxnSpPr>
          <p:nvPr userDrawn="1"/>
        </p:nvCxnSpPr>
        <p:spPr>
          <a:xfrm>
            <a:off x="1103445" y="3099859"/>
            <a:ext cx="986366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8552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7ABC345-588D-4634-A50B-27CD67B8631A}"/>
              </a:ext>
            </a:extLst>
          </p:cNvPr>
          <p:cNvPicPr>
            <a:picLocks noChangeAspect="1"/>
          </p:cNvPicPr>
          <p:nvPr userDrawn="1"/>
        </p:nvPicPr>
        <p:blipFill>
          <a:blip r:embed="rId2">
            <a:clrChange>
              <a:clrFrom>
                <a:srgbClr val="FFFFFF"/>
              </a:clrFrom>
              <a:clrTo>
                <a:srgbClr val="FFFFFF">
                  <a:alpha val="0"/>
                </a:srgbClr>
              </a:clrTo>
            </a:clrChange>
          </a:blip>
          <a:stretch>
            <a:fillRect/>
          </a:stretch>
        </p:blipFill>
        <p:spPr>
          <a:xfrm>
            <a:off x="445245" y="6140153"/>
            <a:ext cx="1105132" cy="47863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83047" y="6306890"/>
            <a:ext cx="1528900" cy="292892"/>
          </a:xfrm>
          <a:prstGeom prst="rect">
            <a:avLst/>
          </a:prstGeom>
        </p:spPr>
      </p:pic>
      <p:sp>
        <p:nvSpPr>
          <p:cNvPr id="9" name="Title 1">
            <a:extLst>
              <a:ext uri="{FF2B5EF4-FFF2-40B4-BE49-F238E27FC236}">
                <a16:creationId xmlns:a16="http://schemas.microsoft.com/office/drawing/2014/main" id="{177A1023-6CE9-7A47-840C-13BE331A9464}"/>
              </a:ext>
            </a:extLst>
          </p:cNvPr>
          <p:cNvSpPr>
            <a:spLocks noGrp="1"/>
          </p:cNvSpPr>
          <p:nvPr>
            <p:ph type="ctrTitle" hasCustomPrompt="1"/>
          </p:nvPr>
        </p:nvSpPr>
        <p:spPr>
          <a:xfrm>
            <a:off x="633588" y="476672"/>
            <a:ext cx="10829965" cy="502702"/>
          </a:xfrm>
          <a:prstGeom prst="rect">
            <a:avLst/>
          </a:prstGeom>
        </p:spPr>
        <p:txBody>
          <a:bodyPr anchor="t">
            <a:spAutoFit/>
          </a:bodyPr>
          <a:lstStyle>
            <a:lvl1pPr algn="l" defTabSz="914400" rtl="0" eaLnBrk="1" latinLnBrk="0" hangingPunct="1">
              <a:lnSpc>
                <a:spcPts val="3200"/>
              </a:lnSpc>
              <a:spcBef>
                <a:spcPct val="0"/>
              </a:spcBef>
              <a:buNone/>
              <a:defRPr lang="en-US" sz="3000" b="1" kern="1200" cap="none" baseline="0" dirty="0">
                <a:solidFill>
                  <a:schemeClr val="accent1"/>
                </a:solidFill>
                <a:latin typeface="+mj-lt"/>
                <a:ea typeface="Roboto" panose="02000000000000000000" pitchFamily="2" charset="0"/>
                <a:cs typeface="Roboto" panose="02000000000000000000" pitchFamily="2" charset="0"/>
              </a:defRPr>
            </a:lvl1pPr>
          </a:lstStyle>
          <a:p>
            <a:r>
              <a:rPr lang="en-US" dirty="0"/>
              <a:t>Heading goes here</a:t>
            </a:r>
          </a:p>
        </p:txBody>
      </p:sp>
      <p:sp>
        <p:nvSpPr>
          <p:cNvPr id="13" name="Subtitle 2">
            <a:extLst>
              <a:ext uri="{FF2B5EF4-FFF2-40B4-BE49-F238E27FC236}">
                <a16:creationId xmlns:a16="http://schemas.microsoft.com/office/drawing/2014/main" id="{212ED630-E8F7-F648-905B-3A14AB4A11F1}"/>
              </a:ext>
            </a:extLst>
          </p:cNvPr>
          <p:cNvSpPr>
            <a:spLocks noGrp="1"/>
          </p:cNvSpPr>
          <p:nvPr>
            <p:ph type="subTitle" idx="1" hasCustomPrompt="1"/>
          </p:nvPr>
        </p:nvSpPr>
        <p:spPr>
          <a:xfrm>
            <a:off x="623392" y="1412777"/>
            <a:ext cx="10849205" cy="4344077"/>
          </a:xfrm>
          <a:prstGeom prst="rect">
            <a:avLst/>
          </a:prstGeom>
        </p:spPr>
        <p:txBody>
          <a:bodyPr>
            <a:normAutofit/>
          </a:bodyPr>
          <a:lstStyle>
            <a:lvl1pPr marL="0" indent="0" algn="l">
              <a:buNone/>
              <a:defRPr sz="1400" b="0" baseline="0">
                <a:solidFill>
                  <a:schemeClr val="tx1"/>
                </a:solidFill>
                <a:latin typeface="+mj-lt"/>
                <a:ea typeface="Roboto" panose="02000000000000000000" pitchFamily="2" charset="0"/>
                <a:cs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solidFill>
                  <a:schemeClr val="tx1"/>
                </a:solidFill>
              </a:rPr>
              <a:t>Main text goes here</a:t>
            </a:r>
            <a:endParaRPr lang="en-US" dirty="0"/>
          </a:p>
        </p:txBody>
      </p:sp>
      <p:pic>
        <p:nvPicPr>
          <p:cNvPr id="15" name="Picture 14">
            <a:extLst>
              <a:ext uri="{FF2B5EF4-FFF2-40B4-BE49-F238E27FC236}">
                <a16:creationId xmlns:a16="http://schemas.microsoft.com/office/drawing/2014/main" id="{3ABD6BEA-7229-DC43-989C-1F4FFB9683C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317691" y="6360144"/>
            <a:ext cx="1250917" cy="239638"/>
          </a:xfrm>
          <a:prstGeom prst="rect">
            <a:avLst/>
          </a:prstGeom>
        </p:spPr>
      </p:pic>
    </p:spTree>
    <p:extLst>
      <p:ext uri="{BB962C8B-B14F-4D97-AF65-F5344CB8AC3E}">
        <p14:creationId xmlns:p14="http://schemas.microsoft.com/office/powerpoint/2010/main" val="1726223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with Image">
    <p:bg>
      <p:bgPr>
        <a:solidFill>
          <a:schemeClr val="bg1"/>
        </a:solid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B791217-6190-AF47-B8DC-F015180D8E98}"/>
              </a:ext>
            </a:extLst>
          </p:cNvPr>
          <p:cNvSpPr>
            <a:spLocks noGrp="1"/>
          </p:cNvSpPr>
          <p:nvPr>
            <p:ph type="ctrTitle" hasCustomPrompt="1"/>
          </p:nvPr>
        </p:nvSpPr>
        <p:spPr>
          <a:xfrm>
            <a:off x="633600" y="475200"/>
            <a:ext cx="4800533" cy="502702"/>
          </a:xfrm>
          <a:prstGeom prst="rect">
            <a:avLst/>
          </a:prstGeom>
        </p:spPr>
        <p:txBody>
          <a:bodyPr anchor="t">
            <a:spAutoFit/>
          </a:bodyPr>
          <a:lstStyle>
            <a:lvl1pPr algn="l" defTabSz="914400" rtl="0" eaLnBrk="1" latinLnBrk="0" hangingPunct="1">
              <a:lnSpc>
                <a:spcPts val="3200"/>
              </a:lnSpc>
              <a:spcBef>
                <a:spcPct val="0"/>
              </a:spcBef>
              <a:buNone/>
              <a:defRPr lang="en-US" sz="3000" b="1" kern="1200" cap="none" baseline="0" dirty="0">
                <a:solidFill>
                  <a:schemeClr val="accent1"/>
                </a:solidFill>
                <a:latin typeface="+mj-lt"/>
                <a:ea typeface="Roboto" panose="02000000000000000000" pitchFamily="2" charset="0"/>
                <a:cs typeface="Roboto" panose="02000000000000000000" pitchFamily="2" charset="0"/>
              </a:defRPr>
            </a:lvl1pPr>
          </a:lstStyle>
          <a:p>
            <a:r>
              <a:rPr lang="en-US" dirty="0"/>
              <a:t>Heading goes here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75013" y="5413670"/>
            <a:ext cx="2481627" cy="1039666"/>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83047" y="6306890"/>
            <a:ext cx="1528900" cy="292892"/>
          </a:xfrm>
          <a:prstGeom prst="rect">
            <a:avLst/>
          </a:prstGeom>
        </p:spPr>
      </p:pic>
      <p:sp>
        <p:nvSpPr>
          <p:cNvPr id="14" name="Subtitle 2">
            <a:extLst>
              <a:ext uri="{FF2B5EF4-FFF2-40B4-BE49-F238E27FC236}">
                <a16:creationId xmlns:a16="http://schemas.microsoft.com/office/drawing/2014/main" id="{911B1ECF-B68E-5943-BD66-AC8A28FB0817}"/>
              </a:ext>
            </a:extLst>
          </p:cNvPr>
          <p:cNvSpPr>
            <a:spLocks noGrp="1"/>
          </p:cNvSpPr>
          <p:nvPr>
            <p:ph type="subTitle" idx="1" hasCustomPrompt="1"/>
          </p:nvPr>
        </p:nvSpPr>
        <p:spPr>
          <a:xfrm>
            <a:off x="633600" y="1411200"/>
            <a:ext cx="4800533" cy="4752000"/>
          </a:xfrm>
          <a:prstGeom prst="rect">
            <a:avLst/>
          </a:prstGeom>
        </p:spPr>
        <p:txBody>
          <a:bodyPr>
            <a:normAutofit/>
          </a:bodyPr>
          <a:lstStyle>
            <a:lvl1pPr marL="0" indent="0" algn="l">
              <a:buNone/>
              <a:defRPr sz="1400" b="0" baseline="0">
                <a:solidFill>
                  <a:schemeClr val="bg1"/>
                </a:solidFill>
                <a:latin typeface="+mj-lt"/>
                <a:ea typeface="Roboto" panose="02000000000000000000" pitchFamily="2" charset="0"/>
                <a:cs typeface="Roboto"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solidFill>
                  <a:schemeClr val="tx1"/>
                </a:solidFill>
              </a:rPr>
              <a:t>Main text goes here</a:t>
            </a:r>
            <a:endParaRPr lang="en-US" dirty="0"/>
          </a:p>
        </p:txBody>
      </p:sp>
      <p:sp>
        <p:nvSpPr>
          <p:cNvPr id="7" name="Picture Placeholder 2">
            <a:extLst>
              <a:ext uri="{FF2B5EF4-FFF2-40B4-BE49-F238E27FC236}">
                <a16:creationId xmlns:a16="http://schemas.microsoft.com/office/drawing/2014/main" id="{B4A1F15B-D86F-43DE-8824-BD5D23C5EA72}"/>
              </a:ext>
            </a:extLst>
          </p:cNvPr>
          <p:cNvSpPr>
            <a:spLocks noGrp="1"/>
          </p:cNvSpPr>
          <p:nvPr>
            <p:ph type="pic" sz="quarter" idx="10"/>
          </p:nvPr>
        </p:nvSpPr>
        <p:spPr>
          <a:xfrm>
            <a:off x="6096000" y="0"/>
            <a:ext cx="6096000" cy="6858000"/>
          </a:xfrm>
          <a:prstGeom prst="rect">
            <a:avLst/>
          </a:prstGeom>
        </p:spPr>
        <p:txBody>
          <a:bodyPr/>
          <a:lstStyle>
            <a:lvl1pPr marL="0" indent="0">
              <a:buNone/>
              <a:defRPr/>
            </a:lvl1pPr>
          </a:lstStyle>
          <a:p>
            <a:r>
              <a:rPr lang="en-US"/>
              <a:t>Click icon to add picture</a:t>
            </a:r>
            <a:endParaRPr lang="en-NZ"/>
          </a:p>
        </p:txBody>
      </p:sp>
    </p:spTree>
    <p:extLst>
      <p:ext uri="{BB962C8B-B14F-4D97-AF65-F5344CB8AC3E}">
        <p14:creationId xmlns:p14="http://schemas.microsoft.com/office/powerpoint/2010/main" val="1521728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Image">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75013" y="5413670"/>
            <a:ext cx="2481627" cy="1039666"/>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83047" y="6306890"/>
            <a:ext cx="1528900" cy="292892"/>
          </a:xfrm>
          <a:prstGeom prst="rect">
            <a:avLst/>
          </a:prstGeom>
        </p:spPr>
      </p:pic>
      <p:sp>
        <p:nvSpPr>
          <p:cNvPr id="7" name="Picture Placeholder 2">
            <a:extLst>
              <a:ext uri="{FF2B5EF4-FFF2-40B4-BE49-F238E27FC236}">
                <a16:creationId xmlns:a16="http://schemas.microsoft.com/office/drawing/2014/main" id="{B4A1F15B-D86F-43DE-8824-BD5D23C5EA72}"/>
              </a:ext>
            </a:extLst>
          </p:cNvPr>
          <p:cNvSpPr>
            <a:spLocks noGrp="1"/>
          </p:cNvSpPr>
          <p:nvPr>
            <p:ph type="pic" sz="quarter" idx="10"/>
          </p:nvPr>
        </p:nvSpPr>
        <p:spPr>
          <a:xfrm>
            <a:off x="0" y="0"/>
            <a:ext cx="12192000" cy="6858000"/>
          </a:xfrm>
          <a:prstGeom prst="rect">
            <a:avLst/>
          </a:prstGeom>
        </p:spPr>
        <p:txBody>
          <a:bodyPr/>
          <a:lstStyle>
            <a:lvl1pPr marL="0" indent="0">
              <a:buNone/>
              <a:defRPr/>
            </a:lvl1pPr>
          </a:lstStyle>
          <a:p>
            <a:r>
              <a:rPr lang="en-US"/>
              <a:t>Click icon to add picture</a:t>
            </a:r>
            <a:endParaRPr lang="en-NZ"/>
          </a:p>
        </p:txBody>
      </p:sp>
    </p:spTree>
    <p:extLst>
      <p:ext uri="{BB962C8B-B14F-4D97-AF65-F5344CB8AC3E}">
        <p14:creationId xmlns:p14="http://schemas.microsoft.com/office/powerpoint/2010/main" val="210776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32F4459-F5B8-493D-954D-1E555FAF8FC2}"/>
              </a:ext>
            </a:extLst>
          </p:cNvPr>
          <p:cNvSpPr>
            <a:spLocks noGrp="1"/>
          </p:cNvSpPr>
          <p:nvPr>
            <p:ph type="body" sz="quarter" idx="10" hasCustomPrompt="1"/>
          </p:nvPr>
        </p:nvSpPr>
        <p:spPr>
          <a:xfrm>
            <a:off x="1295434" y="332656"/>
            <a:ext cx="9601133" cy="5832648"/>
          </a:xfrm>
          <a:prstGeom prst="rect">
            <a:avLst/>
          </a:prstGeom>
        </p:spPr>
        <p:txBody>
          <a:bodyPr anchor="ctr">
            <a:normAutofit/>
          </a:bodyPr>
          <a:lstStyle>
            <a:lvl1pPr marL="0" indent="0" algn="ctr" defTabSz="914400" rtl="0" eaLnBrk="1" latinLnBrk="0" hangingPunct="1">
              <a:lnSpc>
                <a:spcPts val="7200"/>
              </a:lnSpc>
              <a:spcBef>
                <a:spcPct val="0"/>
              </a:spcBef>
              <a:buNone/>
              <a:defRPr lang="en-US" sz="7000" b="1" kern="1200" dirty="0" smtClean="0">
                <a:solidFill>
                  <a:schemeClr val="accent1"/>
                </a:solidFill>
                <a:latin typeface="+mj-lt"/>
                <a:ea typeface="Roboto" panose="02000000000000000000" pitchFamily="2" charset="0"/>
                <a:cs typeface="Roboto" panose="02000000000000000000" pitchFamily="2" charset="0"/>
              </a:defRPr>
            </a:lvl1pPr>
            <a:lvl2pPr marL="0" indent="0" algn="ctr" defTabSz="914400" rtl="0" eaLnBrk="1" latinLnBrk="0" hangingPunct="1">
              <a:lnSpc>
                <a:spcPts val="7200"/>
              </a:lnSpc>
              <a:spcBef>
                <a:spcPct val="0"/>
              </a:spcBef>
              <a:buNone/>
              <a:defRPr lang="en-US" sz="7000" kern="1200" dirty="0" smtClean="0">
                <a:solidFill>
                  <a:srgbClr val="1589CB"/>
                </a:solidFill>
                <a:latin typeface="+mj-lt"/>
                <a:ea typeface="Roboto" panose="02000000000000000000" pitchFamily="2" charset="0"/>
                <a:cs typeface="Roboto" panose="02000000000000000000" pitchFamily="2" charset="0"/>
              </a:defRPr>
            </a:lvl2pPr>
            <a:lvl3pPr marL="0" indent="0" algn="ctr" defTabSz="914400" rtl="0" eaLnBrk="1" latinLnBrk="0" hangingPunct="1">
              <a:lnSpc>
                <a:spcPts val="7200"/>
              </a:lnSpc>
              <a:spcBef>
                <a:spcPct val="0"/>
              </a:spcBef>
              <a:buNone/>
              <a:defRPr lang="en-US" sz="7000" kern="1200" dirty="0" smtClean="0">
                <a:solidFill>
                  <a:srgbClr val="1589CB"/>
                </a:solidFill>
                <a:latin typeface="+mj-lt"/>
                <a:ea typeface="Roboto" panose="02000000000000000000" pitchFamily="2" charset="0"/>
                <a:cs typeface="Roboto" panose="02000000000000000000" pitchFamily="2" charset="0"/>
              </a:defRPr>
            </a:lvl3pPr>
            <a:lvl4pPr marL="0" indent="0" algn="ctr" defTabSz="914400" rtl="0" eaLnBrk="1" latinLnBrk="0" hangingPunct="1">
              <a:lnSpc>
                <a:spcPts val="7200"/>
              </a:lnSpc>
              <a:spcBef>
                <a:spcPct val="0"/>
              </a:spcBef>
              <a:buNone/>
              <a:defRPr lang="en-US" sz="7000" kern="1200" dirty="0" smtClean="0">
                <a:solidFill>
                  <a:srgbClr val="1589CB"/>
                </a:solidFill>
                <a:latin typeface="+mj-lt"/>
                <a:ea typeface="Roboto" panose="02000000000000000000" pitchFamily="2" charset="0"/>
                <a:cs typeface="Roboto" panose="02000000000000000000" pitchFamily="2" charset="0"/>
              </a:defRPr>
            </a:lvl4pPr>
            <a:lvl5pPr marL="0" indent="0" algn="ctr" defTabSz="914400" rtl="0" eaLnBrk="1" latinLnBrk="0" hangingPunct="1">
              <a:lnSpc>
                <a:spcPts val="7200"/>
              </a:lnSpc>
              <a:spcBef>
                <a:spcPct val="0"/>
              </a:spcBef>
              <a:buNone/>
              <a:defRPr lang="en-NZ" sz="7000" kern="1200" dirty="0">
                <a:solidFill>
                  <a:srgbClr val="1589CB"/>
                </a:solidFill>
                <a:latin typeface="+mj-lt"/>
                <a:ea typeface="Roboto" panose="02000000000000000000" pitchFamily="2" charset="0"/>
                <a:cs typeface="Roboto" panose="02000000000000000000" pitchFamily="2" charset="0"/>
              </a:defRPr>
            </a:lvl5pPr>
          </a:lstStyle>
          <a:p>
            <a:pPr lvl="0"/>
            <a:r>
              <a:rPr lang="en-US" dirty="0"/>
              <a:t>“Use this slide for a pull out quote”</a:t>
            </a:r>
          </a:p>
        </p:txBody>
      </p:sp>
      <p:pic>
        <p:nvPicPr>
          <p:cNvPr id="5" name="Picture 4">
            <a:extLst>
              <a:ext uri="{FF2B5EF4-FFF2-40B4-BE49-F238E27FC236}">
                <a16:creationId xmlns:a16="http://schemas.microsoft.com/office/drawing/2014/main" id="{96B0493E-EADA-E543-834F-58E7AFAD5CA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17691" y="6360144"/>
            <a:ext cx="1250917" cy="239638"/>
          </a:xfrm>
          <a:prstGeom prst="rect">
            <a:avLst/>
          </a:prstGeom>
        </p:spPr>
      </p:pic>
      <p:pic>
        <p:nvPicPr>
          <p:cNvPr id="6" name="Picture 5">
            <a:extLst>
              <a:ext uri="{FF2B5EF4-FFF2-40B4-BE49-F238E27FC236}">
                <a16:creationId xmlns:a16="http://schemas.microsoft.com/office/drawing/2014/main" id="{A12C749C-817A-4A5B-9F03-11046B8F7590}"/>
              </a:ext>
            </a:extLst>
          </p:cNvPr>
          <p:cNvPicPr>
            <a:picLocks noChangeAspect="1"/>
          </p:cNvPicPr>
          <p:nvPr userDrawn="1"/>
        </p:nvPicPr>
        <p:blipFill>
          <a:blip r:embed="rId3">
            <a:clrChange>
              <a:clrFrom>
                <a:srgbClr val="FFFFFF"/>
              </a:clrFrom>
              <a:clrTo>
                <a:srgbClr val="FFFFFF">
                  <a:alpha val="0"/>
                </a:srgbClr>
              </a:clrTo>
            </a:clrChange>
          </a:blip>
          <a:stretch>
            <a:fillRect/>
          </a:stretch>
        </p:blipFill>
        <p:spPr>
          <a:xfrm>
            <a:off x="445245" y="6140153"/>
            <a:ext cx="1105132" cy="478630"/>
          </a:xfrm>
          <a:prstGeom prst="rect">
            <a:avLst/>
          </a:prstGeom>
        </p:spPr>
      </p:pic>
    </p:spTree>
    <p:extLst>
      <p:ext uri="{BB962C8B-B14F-4D97-AF65-F5344CB8AC3E}">
        <p14:creationId xmlns:p14="http://schemas.microsoft.com/office/powerpoint/2010/main" val="1912033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Only">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83047" y="6306890"/>
            <a:ext cx="1528900" cy="292892"/>
          </a:xfrm>
          <a:prstGeom prst="rect">
            <a:avLst/>
          </a:prstGeom>
        </p:spPr>
      </p:pic>
      <p:sp>
        <p:nvSpPr>
          <p:cNvPr id="9" name="Title 1">
            <a:extLst>
              <a:ext uri="{FF2B5EF4-FFF2-40B4-BE49-F238E27FC236}">
                <a16:creationId xmlns:a16="http://schemas.microsoft.com/office/drawing/2014/main" id="{177A1023-6CE9-7A47-840C-13BE331A9464}"/>
              </a:ext>
            </a:extLst>
          </p:cNvPr>
          <p:cNvSpPr>
            <a:spLocks noGrp="1"/>
          </p:cNvSpPr>
          <p:nvPr>
            <p:ph type="ctrTitle" hasCustomPrompt="1"/>
          </p:nvPr>
        </p:nvSpPr>
        <p:spPr>
          <a:xfrm>
            <a:off x="633588" y="476672"/>
            <a:ext cx="10829965" cy="502702"/>
          </a:xfrm>
          <a:prstGeom prst="rect">
            <a:avLst/>
          </a:prstGeom>
        </p:spPr>
        <p:txBody>
          <a:bodyPr anchor="t">
            <a:spAutoFit/>
          </a:bodyPr>
          <a:lstStyle>
            <a:lvl1pPr algn="l" defTabSz="914400" rtl="0" eaLnBrk="1" latinLnBrk="0" hangingPunct="1">
              <a:lnSpc>
                <a:spcPts val="3200"/>
              </a:lnSpc>
              <a:spcBef>
                <a:spcPct val="0"/>
              </a:spcBef>
              <a:buNone/>
              <a:defRPr lang="en-US" sz="3000" b="1" kern="1200" cap="none" baseline="0" dirty="0">
                <a:solidFill>
                  <a:schemeClr val="accent1"/>
                </a:solidFill>
                <a:latin typeface="+mj-lt"/>
                <a:ea typeface="Roboto" panose="02000000000000000000" pitchFamily="2" charset="0"/>
                <a:cs typeface="Roboto" panose="02000000000000000000" pitchFamily="2" charset="0"/>
              </a:defRPr>
            </a:lvl1pPr>
          </a:lstStyle>
          <a:p>
            <a:r>
              <a:rPr lang="en-US" dirty="0"/>
              <a:t>Heading goes here</a:t>
            </a:r>
          </a:p>
        </p:txBody>
      </p:sp>
      <p:pic>
        <p:nvPicPr>
          <p:cNvPr id="15" name="Picture 14">
            <a:extLst>
              <a:ext uri="{FF2B5EF4-FFF2-40B4-BE49-F238E27FC236}">
                <a16:creationId xmlns:a16="http://schemas.microsoft.com/office/drawing/2014/main" id="{3ABD6BEA-7229-DC43-989C-1F4FFB9683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17691" y="6360144"/>
            <a:ext cx="1250917" cy="239638"/>
          </a:xfrm>
          <a:prstGeom prst="rect">
            <a:avLst/>
          </a:prstGeom>
        </p:spPr>
      </p:pic>
      <p:pic>
        <p:nvPicPr>
          <p:cNvPr id="6" name="Picture 5">
            <a:extLst>
              <a:ext uri="{FF2B5EF4-FFF2-40B4-BE49-F238E27FC236}">
                <a16:creationId xmlns:a16="http://schemas.microsoft.com/office/drawing/2014/main" id="{AAB0FE93-A138-477B-BF7E-3F4D44437FE4}"/>
              </a:ext>
            </a:extLst>
          </p:cNvPr>
          <p:cNvPicPr>
            <a:picLocks noChangeAspect="1"/>
          </p:cNvPicPr>
          <p:nvPr userDrawn="1"/>
        </p:nvPicPr>
        <p:blipFill>
          <a:blip r:embed="rId4">
            <a:clrChange>
              <a:clrFrom>
                <a:srgbClr val="FFFFFF"/>
              </a:clrFrom>
              <a:clrTo>
                <a:srgbClr val="FFFFFF">
                  <a:alpha val="0"/>
                </a:srgbClr>
              </a:clrTo>
            </a:clrChange>
          </a:blip>
          <a:stretch>
            <a:fillRect/>
          </a:stretch>
        </p:blipFill>
        <p:spPr>
          <a:xfrm>
            <a:off x="445245" y="6140153"/>
            <a:ext cx="1105132" cy="478630"/>
          </a:xfrm>
          <a:prstGeom prst="rect">
            <a:avLst/>
          </a:prstGeom>
        </p:spPr>
      </p:pic>
    </p:spTree>
    <p:extLst>
      <p:ext uri="{BB962C8B-B14F-4D97-AF65-F5344CB8AC3E}">
        <p14:creationId xmlns:p14="http://schemas.microsoft.com/office/powerpoint/2010/main" val="2965997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8EAC21C-8E02-4F7B-A54E-04F0CE1E11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3" name="MSIPCMContentMarking" descr="{&quot;HashCode&quot;:-1616742347,&quot;Placement&quot;:&quot;Header&quot;,&quot;Top&quot;:0.0,&quot;Left&quot;:425.213623,&quot;SlideWidth&quot;:960,&quot;SlideHeight&quot;:540}">
            <a:extLst>
              <a:ext uri="{FF2B5EF4-FFF2-40B4-BE49-F238E27FC236}">
                <a16:creationId xmlns:a16="http://schemas.microsoft.com/office/drawing/2014/main" id="{09CB18B4-B38F-4898-A811-4388D9C2D792}"/>
              </a:ext>
            </a:extLst>
          </p:cNvPr>
          <p:cNvSpPr txBox="1"/>
          <p:nvPr userDrawn="1"/>
        </p:nvSpPr>
        <p:spPr>
          <a:xfrm>
            <a:off x="5400213" y="0"/>
            <a:ext cx="1391573" cy="330706"/>
          </a:xfrm>
          <a:prstGeom prst="rect">
            <a:avLst/>
          </a:prstGeom>
          <a:noFill/>
        </p:spPr>
        <p:txBody>
          <a:bodyPr vert="horz" wrap="square" lIns="0" tIns="0" rIns="0" bIns="0" rtlCol="0" anchor="ctr" anchorCtr="1">
            <a:spAutoFit/>
          </a:bodyPr>
          <a:lstStyle/>
          <a:p>
            <a:pPr algn="ctr">
              <a:spcBef>
                <a:spcPts val="0"/>
              </a:spcBef>
              <a:spcAft>
                <a:spcPts val="0"/>
              </a:spcAft>
            </a:pPr>
            <a:r>
              <a:rPr lang="en-NZ" sz="1400">
                <a:solidFill>
                  <a:srgbClr val="000000"/>
                </a:solidFill>
                <a:latin typeface="Calibri" panose="020F0502020204030204" pitchFamily="34" charset="0"/>
              </a:rPr>
              <a:t>UNCLASSIFIED</a:t>
            </a:r>
          </a:p>
        </p:txBody>
      </p:sp>
    </p:spTree>
    <p:extLst>
      <p:ext uri="{BB962C8B-B14F-4D97-AF65-F5344CB8AC3E}">
        <p14:creationId xmlns:p14="http://schemas.microsoft.com/office/powerpoint/2010/main" val="4025843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19FD8-1508-4710-8762-4A5E3879FC15}"/>
              </a:ext>
            </a:extLst>
          </p:cNvPr>
          <p:cNvSpPr>
            <a:spLocks noGrp="1"/>
          </p:cNvSpPr>
          <p:nvPr>
            <p:ph type="ctrTitle"/>
          </p:nvPr>
        </p:nvSpPr>
        <p:spPr/>
        <p:txBody>
          <a:bodyPr/>
          <a:lstStyle/>
          <a:p>
            <a:r>
              <a:rPr lang="en-NZ" dirty="0"/>
              <a:t>Information Session – Residential Care and Other Matters Amendment Bill</a:t>
            </a:r>
          </a:p>
        </p:txBody>
      </p:sp>
      <p:sp>
        <p:nvSpPr>
          <p:cNvPr id="3" name="Subtitle 5">
            <a:extLst>
              <a:ext uri="{FF2B5EF4-FFF2-40B4-BE49-F238E27FC236}">
                <a16:creationId xmlns:a16="http://schemas.microsoft.com/office/drawing/2014/main" id="{F409C789-612F-4D79-95EA-271B91234B86}"/>
              </a:ext>
            </a:extLst>
          </p:cNvPr>
          <p:cNvSpPr>
            <a:spLocks noGrp="1"/>
          </p:cNvSpPr>
          <p:nvPr>
            <p:ph type="subTitle" idx="1"/>
          </p:nvPr>
        </p:nvSpPr>
        <p:spPr>
          <a:xfrm>
            <a:off x="2351584" y="3243876"/>
            <a:ext cx="7393484" cy="1193237"/>
          </a:xfrm>
        </p:spPr>
        <p:txBody>
          <a:bodyPr/>
          <a:lstStyle/>
          <a:p>
            <a:endParaRPr lang="en-US" i="1" dirty="0"/>
          </a:p>
        </p:txBody>
      </p:sp>
    </p:spTree>
    <p:extLst>
      <p:ext uri="{BB962C8B-B14F-4D97-AF65-F5344CB8AC3E}">
        <p14:creationId xmlns:p14="http://schemas.microsoft.com/office/powerpoint/2010/main" val="1051300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709C0-2045-488B-9D90-5F9877FA7595}"/>
              </a:ext>
            </a:extLst>
          </p:cNvPr>
          <p:cNvSpPr>
            <a:spLocks noGrp="1"/>
          </p:cNvSpPr>
          <p:nvPr>
            <p:ph type="ctrTitle"/>
          </p:nvPr>
        </p:nvSpPr>
        <p:spPr/>
        <p:txBody>
          <a:bodyPr/>
          <a:lstStyle/>
          <a:p>
            <a:r>
              <a:rPr lang="en-NZ" sz="3600" dirty="0"/>
              <a:t>How can you get involved</a:t>
            </a:r>
          </a:p>
        </p:txBody>
      </p:sp>
      <p:sp>
        <p:nvSpPr>
          <p:cNvPr id="3" name="Subtitle 2">
            <a:extLst>
              <a:ext uri="{FF2B5EF4-FFF2-40B4-BE49-F238E27FC236}">
                <a16:creationId xmlns:a16="http://schemas.microsoft.com/office/drawing/2014/main" id="{55F791AE-633F-4A1A-BCCD-E3CFED3775EE}"/>
              </a:ext>
            </a:extLst>
          </p:cNvPr>
          <p:cNvSpPr>
            <a:spLocks noGrp="1"/>
          </p:cNvSpPr>
          <p:nvPr>
            <p:ph type="subTitle" idx="1"/>
          </p:nvPr>
        </p:nvSpPr>
        <p:spPr>
          <a:xfrm>
            <a:off x="623392" y="1434549"/>
            <a:ext cx="10849205" cy="4344077"/>
          </a:xfrm>
        </p:spPr>
        <p:txBody>
          <a:bodyPr>
            <a:normAutofit/>
          </a:bodyPr>
          <a:lstStyle/>
          <a:p>
            <a:pPr marL="342900" indent="-342900">
              <a:spcBef>
                <a:spcPts val="2400"/>
              </a:spcBef>
              <a:buSzPts val="1000"/>
              <a:buFont typeface="Symbol" panose="05050102010706020507" pitchFamily="18" charset="2"/>
              <a:buChar char=""/>
              <a:tabLst>
                <a:tab pos="457200" algn="l"/>
                <a:tab pos="270510" algn="l"/>
              </a:tabLst>
            </a:pPr>
            <a:r>
              <a:rPr lang="en-NZ" sz="3200" dirty="0">
                <a:latin typeface="Calibri" panose="020F0502020204030204" pitchFamily="34" charset="0"/>
                <a:ea typeface="Times New Roman" panose="02020603050405020304" pitchFamily="18" charset="0"/>
              </a:rPr>
              <a:t>Look out for further invitations.</a:t>
            </a:r>
          </a:p>
          <a:p>
            <a:pPr marL="342900" indent="-342900">
              <a:spcBef>
                <a:spcPts val="2400"/>
              </a:spcBef>
              <a:buSzPts val="1000"/>
              <a:buFont typeface="Symbol" panose="05050102010706020507" pitchFamily="18" charset="2"/>
              <a:buChar char=""/>
              <a:tabLst>
                <a:tab pos="457200" algn="l"/>
                <a:tab pos="270510" algn="l"/>
              </a:tabLst>
            </a:pPr>
            <a:r>
              <a:rPr lang="en-NZ" sz="3200" dirty="0">
                <a:latin typeface="Calibri" panose="020F0502020204030204" pitchFamily="34" charset="0"/>
                <a:ea typeface="Times New Roman" panose="02020603050405020304" pitchFamily="18" charset="0"/>
              </a:rPr>
              <a:t>Come to online sessions exploring the matters that affect you.</a:t>
            </a:r>
          </a:p>
          <a:p>
            <a:pPr marL="342900" indent="-342900">
              <a:spcBef>
                <a:spcPts val="2400"/>
              </a:spcBef>
              <a:buSzPts val="1000"/>
              <a:buFont typeface="Symbol" panose="05050102010706020507" pitchFamily="18" charset="2"/>
              <a:buChar char=""/>
              <a:tabLst>
                <a:tab pos="457200" algn="l"/>
                <a:tab pos="270510" algn="l"/>
              </a:tabLst>
            </a:pPr>
            <a:r>
              <a:rPr lang="en-NZ" sz="3200" dirty="0">
                <a:effectLst/>
                <a:latin typeface="Calibri" panose="020F0502020204030204" pitchFamily="34" charset="0"/>
                <a:ea typeface="Times New Roman" panose="02020603050405020304" pitchFamily="18" charset="0"/>
              </a:rPr>
              <a:t>Provide feedback, either in the sessions or by email.</a:t>
            </a:r>
          </a:p>
          <a:p>
            <a:endParaRPr lang="en-NZ" dirty="0"/>
          </a:p>
        </p:txBody>
      </p:sp>
    </p:spTree>
    <p:extLst>
      <p:ext uri="{BB962C8B-B14F-4D97-AF65-F5344CB8AC3E}">
        <p14:creationId xmlns:p14="http://schemas.microsoft.com/office/powerpoint/2010/main" val="2555868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2DB6C-DDFD-4EB0-93D9-F5BCE49783CF}"/>
              </a:ext>
            </a:extLst>
          </p:cNvPr>
          <p:cNvSpPr>
            <a:spLocks noGrp="1"/>
          </p:cNvSpPr>
          <p:nvPr>
            <p:ph type="ctrTitle"/>
          </p:nvPr>
        </p:nvSpPr>
        <p:spPr/>
        <p:txBody>
          <a:bodyPr/>
          <a:lstStyle/>
          <a:p>
            <a:r>
              <a:rPr lang="en-NZ" sz="3600" dirty="0"/>
              <a:t>Next steps</a:t>
            </a:r>
          </a:p>
        </p:txBody>
      </p:sp>
      <p:sp>
        <p:nvSpPr>
          <p:cNvPr id="3" name="Subtitle 2">
            <a:extLst>
              <a:ext uri="{FF2B5EF4-FFF2-40B4-BE49-F238E27FC236}">
                <a16:creationId xmlns:a16="http://schemas.microsoft.com/office/drawing/2014/main" id="{EBB3D4A4-98B6-40D3-A5C4-968F62D7CE27}"/>
              </a:ext>
            </a:extLst>
          </p:cNvPr>
          <p:cNvSpPr>
            <a:spLocks noGrp="1"/>
          </p:cNvSpPr>
          <p:nvPr>
            <p:ph type="subTitle" idx="1"/>
          </p:nvPr>
        </p:nvSpPr>
        <p:spPr/>
        <p:txBody>
          <a:bodyPr>
            <a:normAutofit/>
          </a:bodyPr>
          <a:lstStyle/>
          <a:p>
            <a:pPr marL="342900" lvl="0" indent="-342900">
              <a:spcBef>
                <a:spcPts val="600"/>
              </a:spcBef>
              <a:buSzPts val="1000"/>
              <a:buFont typeface="Symbol" panose="05050102010706020507" pitchFamily="18" charset="2"/>
              <a:buChar char=""/>
              <a:tabLst>
                <a:tab pos="457200" algn="l"/>
                <a:tab pos="270510" algn="l"/>
              </a:tabLst>
            </a:pPr>
            <a:r>
              <a:rPr lang="en-NZ" sz="3600" dirty="0">
                <a:effectLst/>
                <a:latin typeface="Calibri" panose="020F0502020204030204" pitchFamily="34" charset="0"/>
                <a:ea typeface="Times New Roman" panose="02020603050405020304" pitchFamily="18" charset="0"/>
              </a:rPr>
              <a:t>Online sessions on each matter </a:t>
            </a:r>
          </a:p>
          <a:p>
            <a:pPr marL="800100" lvl="1" indent="-342900" algn="l">
              <a:spcBef>
                <a:spcPts val="2400"/>
              </a:spcBef>
              <a:buSzPts val="1000"/>
              <a:buFont typeface="Symbol" panose="05050102010706020507" pitchFamily="18" charset="2"/>
              <a:buChar char=""/>
              <a:tabLst>
                <a:tab pos="457200" algn="l"/>
                <a:tab pos="270510" algn="l"/>
              </a:tabLst>
            </a:pPr>
            <a:r>
              <a:rPr lang="en-NZ" sz="3200" dirty="0">
                <a:latin typeface="Calibri" panose="020F0502020204030204" pitchFamily="34" charset="0"/>
                <a:ea typeface="Times New Roman" panose="02020603050405020304" pitchFamily="18" charset="0"/>
              </a:rPr>
              <a:t>July-August:  identifying problems &amp; objectives</a:t>
            </a:r>
          </a:p>
          <a:p>
            <a:pPr marL="800100" lvl="1" indent="-342900" algn="l">
              <a:spcBef>
                <a:spcPts val="2400"/>
              </a:spcBef>
              <a:buSzPts val="1000"/>
              <a:buFont typeface="Symbol" panose="05050102010706020507" pitchFamily="18" charset="2"/>
              <a:buChar char=""/>
              <a:tabLst>
                <a:tab pos="457200" algn="l"/>
                <a:tab pos="270510" algn="l"/>
              </a:tabLst>
            </a:pPr>
            <a:r>
              <a:rPr lang="en-NZ" sz="3200" dirty="0">
                <a:effectLst/>
                <a:latin typeface="Calibri" panose="020F0502020204030204" pitchFamily="34" charset="0"/>
                <a:ea typeface="Times New Roman" panose="02020603050405020304" pitchFamily="18" charset="0"/>
              </a:rPr>
              <a:t>Sept-Oct:  identifying options and recommendations</a:t>
            </a:r>
          </a:p>
          <a:p>
            <a:endParaRPr lang="en-NZ" dirty="0"/>
          </a:p>
        </p:txBody>
      </p:sp>
    </p:spTree>
    <p:extLst>
      <p:ext uri="{BB962C8B-B14F-4D97-AF65-F5344CB8AC3E}">
        <p14:creationId xmlns:p14="http://schemas.microsoft.com/office/powerpoint/2010/main" val="126421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A6F14-43DA-99FC-9D49-8B2EE9EA51CD}"/>
              </a:ext>
            </a:extLst>
          </p:cNvPr>
          <p:cNvSpPr>
            <a:spLocks noGrp="1"/>
          </p:cNvSpPr>
          <p:nvPr>
            <p:ph type="ctrTitle"/>
          </p:nvPr>
        </p:nvSpPr>
        <p:spPr/>
        <p:txBody>
          <a:bodyPr/>
          <a:lstStyle/>
          <a:p>
            <a:r>
              <a:rPr lang="en-NZ" dirty="0"/>
              <a:t>Any questions?</a:t>
            </a:r>
          </a:p>
        </p:txBody>
      </p:sp>
      <p:sp>
        <p:nvSpPr>
          <p:cNvPr id="3" name="Subtitle 2">
            <a:extLst>
              <a:ext uri="{FF2B5EF4-FFF2-40B4-BE49-F238E27FC236}">
                <a16:creationId xmlns:a16="http://schemas.microsoft.com/office/drawing/2014/main" id="{390FB1A1-25C0-606A-B54E-0BFF9FCC11BE}"/>
              </a:ext>
            </a:extLst>
          </p:cNvPr>
          <p:cNvSpPr>
            <a:spLocks noGrp="1"/>
          </p:cNvSpPr>
          <p:nvPr>
            <p:ph type="subTitle" idx="1"/>
          </p:nvPr>
        </p:nvSpPr>
        <p:spPr/>
        <p:txBody>
          <a:bodyPr/>
          <a:lstStyle/>
          <a:p>
            <a:endParaRPr lang="en-NZ"/>
          </a:p>
        </p:txBody>
      </p:sp>
    </p:spTree>
    <p:extLst>
      <p:ext uri="{BB962C8B-B14F-4D97-AF65-F5344CB8AC3E}">
        <p14:creationId xmlns:p14="http://schemas.microsoft.com/office/powerpoint/2010/main" val="1048073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B227-1E2E-AF50-723D-A90C9B438BA1}"/>
              </a:ext>
            </a:extLst>
          </p:cNvPr>
          <p:cNvSpPr>
            <a:spLocks noGrp="1"/>
          </p:cNvSpPr>
          <p:nvPr>
            <p:ph type="ctrTitle"/>
          </p:nvPr>
        </p:nvSpPr>
        <p:spPr/>
        <p:txBody>
          <a:bodyPr/>
          <a:lstStyle/>
          <a:p>
            <a:r>
              <a:rPr lang="en-NZ"/>
              <a:t>Purpose</a:t>
            </a:r>
            <a:endParaRPr lang="en-NZ" dirty="0"/>
          </a:p>
        </p:txBody>
      </p:sp>
      <p:sp>
        <p:nvSpPr>
          <p:cNvPr id="3" name="Subtitle 2">
            <a:extLst>
              <a:ext uri="{FF2B5EF4-FFF2-40B4-BE49-F238E27FC236}">
                <a16:creationId xmlns:a16="http://schemas.microsoft.com/office/drawing/2014/main" id="{61CFB3B4-F5CD-8A8F-1B31-7AE69FFFAFAD}"/>
              </a:ext>
            </a:extLst>
          </p:cNvPr>
          <p:cNvSpPr>
            <a:spLocks noGrp="1"/>
          </p:cNvSpPr>
          <p:nvPr>
            <p:ph type="subTitle" idx="1"/>
          </p:nvPr>
        </p:nvSpPr>
        <p:spPr/>
        <p:txBody>
          <a:bodyPr/>
          <a:lstStyle/>
          <a:p>
            <a:pPr marL="342900" lvl="0" indent="-342900">
              <a:buFont typeface="Symbol" panose="05050102010706020507" pitchFamily="18" charset="2"/>
              <a:buChar char=""/>
            </a:pPr>
            <a:r>
              <a:rPr lang="en-NZ" sz="2400" dirty="0">
                <a:effectLst/>
                <a:latin typeface="Calibri" panose="020F0502020204030204" pitchFamily="34" charset="0"/>
                <a:ea typeface="Times New Roman" panose="02020603050405020304" pitchFamily="18" charset="0"/>
              </a:rPr>
              <a:t>Describe the matters the Minister wishes to consider for potential amendment to the </a:t>
            </a:r>
            <a:r>
              <a:rPr lang="en-NZ" sz="2400" dirty="0" err="1">
                <a:effectLst/>
                <a:latin typeface="Calibri" panose="020F0502020204030204" pitchFamily="34" charset="0"/>
                <a:ea typeface="Times New Roman" panose="02020603050405020304" pitchFamily="18" charset="0"/>
              </a:rPr>
              <a:t>Oranga</a:t>
            </a:r>
            <a:r>
              <a:rPr lang="en-NZ" sz="2400" dirty="0">
                <a:effectLst/>
                <a:latin typeface="Calibri" panose="020F0502020204030204" pitchFamily="34" charset="0"/>
                <a:ea typeface="Times New Roman" panose="02020603050405020304" pitchFamily="18" charset="0"/>
              </a:rPr>
              <a:t> Tamariki Act.</a:t>
            </a:r>
            <a:endParaRPr lang="en-NZ" sz="2400" dirty="0">
              <a:effectLst/>
              <a:latin typeface="Calibri" panose="020F0502020204030204" pitchFamily="34" charset="0"/>
              <a:ea typeface="Calibri" panose="020F0502020204030204" pitchFamily="34" charset="0"/>
            </a:endParaRPr>
          </a:p>
          <a:p>
            <a:pPr marL="342900" lvl="0" indent="-342900">
              <a:spcBef>
                <a:spcPts val="2400"/>
              </a:spcBef>
              <a:buFont typeface="Symbol" panose="05050102010706020507" pitchFamily="18" charset="2"/>
              <a:buChar char=""/>
            </a:pPr>
            <a:r>
              <a:rPr lang="en-NZ" sz="2400">
                <a:effectLst/>
                <a:latin typeface="Calibri" panose="020F0502020204030204" pitchFamily="34" charset="0"/>
                <a:ea typeface="Times New Roman" panose="02020603050405020304" pitchFamily="18" charset="0"/>
              </a:rPr>
              <a:t>Explain </a:t>
            </a:r>
            <a:r>
              <a:rPr lang="en-NZ" sz="2400" dirty="0">
                <a:effectLst/>
                <a:latin typeface="Calibri" panose="020F0502020204030204" pitchFamily="34" charset="0"/>
                <a:ea typeface="Times New Roman" panose="02020603050405020304" pitchFamily="18" charset="0"/>
              </a:rPr>
              <a:t>how you can get involved.</a:t>
            </a:r>
            <a:endParaRPr lang="en-NZ" sz="2400" dirty="0">
              <a:effectLst/>
              <a:latin typeface="Calibri" panose="020F0502020204030204" pitchFamily="34" charset="0"/>
              <a:ea typeface="Calibri" panose="020F0502020204030204" pitchFamily="34" charset="0"/>
            </a:endParaRPr>
          </a:p>
          <a:p>
            <a:pPr marL="285750" indent="-285750">
              <a:buFont typeface="Arial" panose="020B0604020202020204" pitchFamily="34" charset="0"/>
              <a:buChar char="•"/>
            </a:pPr>
            <a:endParaRPr lang="en-NZ" dirty="0"/>
          </a:p>
        </p:txBody>
      </p:sp>
    </p:spTree>
    <p:extLst>
      <p:ext uri="{BB962C8B-B14F-4D97-AF65-F5344CB8AC3E}">
        <p14:creationId xmlns:p14="http://schemas.microsoft.com/office/powerpoint/2010/main" val="4163722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ECC95-89F5-4680-5DEA-1355F633E415}"/>
              </a:ext>
            </a:extLst>
          </p:cNvPr>
          <p:cNvSpPr>
            <a:spLocks noGrp="1"/>
          </p:cNvSpPr>
          <p:nvPr>
            <p:ph type="ctrTitle"/>
          </p:nvPr>
        </p:nvSpPr>
        <p:spPr/>
        <p:txBody>
          <a:bodyPr/>
          <a:lstStyle/>
          <a:p>
            <a:r>
              <a:rPr lang="en-NZ" dirty="0"/>
              <a:t>Context</a:t>
            </a:r>
          </a:p>
        </p:txBody>
      </p:sp>
      <p:sp>
        <p:nvSpPr>
          <p:cNvPr id="3" name="Subtitle 2">
            <a:extLst>
              <a:ext uri="{FF2B5EF4-FFF2-40B4-BE49-F238E27FC236}">
                <a16:creationId xmlns:a16="http://schemas.microsoft.com/office/drawing/2014/main" id="{D29D1550-9CEC-0C04-1470-28C44DBFD655}"/>
              </a:ext>
            </a:extLst>
          </p:cNvPr>
          <p:cNvSpPr>
            <a:spLocks noGrp="1"/>
          </p:cNvSpPr>
          <p:nvPr>
            <p:ph type="subTitle" idx="1"/>
          </p:nvPr>
        </p:nvSpPr>
        <p:spPr/>
        <p:txBody>
          <a:bodyPr/>
          <a:lstStyle/>
          <a:p>
            <a:r>
              <a:rPr lang="en-NZ" sz="2400" dirty="0">
                <a:effectLst/>
                <a:latin typeface="Calibri" panose="020F0502020204030204" pitchFamily="34" charset="0"/>
                <a:ea typeface="Calibri" panose="020F0502020204030204" pitchFamily="34" charset="0"/>
              </a:rPr>
              <a:t>The Minister for Children has asked for advice on amending the </a:t>
            </a:r>
            <a:r>
              <a:rPr lang="en-NZ" sz="2400" dirty="0" err="1">
                <a:effectLst/>
                <a:latin typeface="Calibri" panose="020F0502020204030204" pitchFamily="34" charset="0"/>
                <a:ea typeface="Calibri" panose="020F0502020204030204" pitchFamily="34" charset="0"/>
              </a:rPr>
              <a:t>Oranga</a:t>
            </a:r>
            <a:r>
              <a:rPr lang="en-NZ" sz="2400" dirty="0">
                <a:effectLst/>
                <a:latin typeface="Calibri" panose="020F0502020204030204" pitchFamily="34" charset="0"/>
                <a:ea typeface="Calibri" panose="020F0502020204030204" pitchFamily="34" charset="0"/>
              </a:rPr>
              <a:t> Tamariki Act 1989 to support the Government’s Future Direction Plan for </a:t>
            </a:r>
            <a:r>
              <a:rPr lang="en-NZ" sz="2400" dirty="0" err="1">
                <a:effectLst/>
                <a:latin typeface="Calibri" panose="020F0502020204030204" pitchFamily="34" charset="0"/>
                <a:ea typeface="Calibri" panose="020F0502020204030204" pitchFamily="34" charset="0"/>
              </a:rPr>
              <a:t>Oranga</a:t>
            </a:r>
            <a:r>
              <a:rPr lang="en-NZ" sz="2400" dirty="0">
                <a:effectLst/>
                <a:latin typeface="Calibri" panose="020F0502020204030204" pitchFamily="34" charset="0"/>
                <a:ea typeface="Calibri" panose="020F0502020204030204" pitchFamily="34" charset="0"/>
              </a:rPr>
              <a:t> Tamariki.</a:t>
            </a:r>
          </a:p>
          <a:p>
            <a:pPr>
              <a:spcBef>
                <a:spcPts val="1800"/>
              </a:spcBef>
            </a:pPr>
            <a:r>
              <a:rPr lang="en-NZ" sz="2400" dirty="0">
                <a:effectLst/>
                <a:latin typeface="Calibri" panose="020F0502020204030204" pitchFamily="34" charset="0"/>
                <a:ea typeface="Calibri" panose="020F0502020204030204" pitchFamily="34" charset="0"/>
              </a:rPr>
              <a:t>The Future Direction Plan calls for a new model of residential care. To realise that plan, the Government needs to amend the legislation that governs residential care, which applies to both care and protection and youth justice homes and residences.  </a:t>
            </a:r>
          </a:p>
          <a:p>
            <a:pPr>
              <a:spcBef>
                <a:spcPts val="1800"/>
              </a:spcBef>
            </a:pPr>
            <a:r>
              <a:rPr lang="en-NZ" sz="2400" dirty="0">
                <a:effectLst/>
                <a:latin typeface="Calibri" panose="020F0502020204030204" pitchFamily="34" charset="0"/>
                <a:ea typeface="Calibri" panose="020F0502020204030204" pitchFamily="34" charset="0"/>
              </a:rPr>
              <a:t>This may involve the repeal and replacement of the </a:t>
            </a:r>
            <a:r>
              <a:rPr lang="en-NZ" sz="2400" dirty="0" err="1">
                <a:effectLst/>
                <a:latin typeface="Calibri" panose="020F0502020204030204" pitchFamily="34" charset="0"/>
                <a:ea typeface="Calibri" panose="020F0502020204030204" pitchFamily="34" charset="0"/>
              </a:rPr>
              <a:t>Oranga</a:t>
            </a:r>
            <a:r>
              <a:rPr lang="en-NZ" sz="2400" dirty="0">
                <a:effectLst/>
                <a:latin typeface="Calibri" panose="020F0502020204030204" pitchFamily="34" charset="0"/>
                <a:ea typeface="Calibri" panose="020F0502020204030204" pitchFamily="34" charset="0"/>
              </a:rPr>
              <a:t> Tamariki (Residential Care) Regulations 1996.</a:t>
            </a:r>
          </a:p>
          <a:p>
            <a:pPr>
              <a:spcBef>
                <a:spcPts val="1800"/>
              </a:spcBef>
            </a:pPr>
            <a:r>
              <a:rPr lang="en-NZ" sz="2400" dirty="0">
                <a:latin typeface="Calibri" panose="020F0502020204030204" pitchFamily="34" charset="0"/>
                <a:ea typeface="Calibri" panose="020F0502020204030204" pitchFamily="34" charset="0"/>
              </a:rPr>
              <a:t>The Minister is also interested in exploring a number of other matters</a:t>
            </a:r>
            <a:endParaRPr lang="en-NZ" sz="2400" dirty="0">
              <a:effectLst/>
              <a:latin typeface="Calibri" panose="020F0502020204030204" pitchFamily="34" charset="0"/>
              <a:ea typeface="Calibri" panose="020F0502020204030204" pitchFamily="34" charset="0"/>
            </a:endParaRPr>
          </a:p>
          <a:p>
            <a:endParaRPr lang="en-NZ" dirty="0"/>
          </a:p>
        </p:txBody>
      </p:sp>
    </p:spTree>
    <p:extLst>
      <p:ext uri="{BB962C8B-B14F-4D97-AF65-F5344CB8AC3E}">
        <p14:creationId xmlns:p14="http://schemas.microsoft.com/office/powerpoint/2010/main" val="2989457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5F7B8-DDA8-4ABE-BE4D-0CD9F8872A3E}"/>
              </a:ext>
            </a:extLst>
          </p:cNvPr>
          <p:cNvSpPr>
            <a:spLocks noGrp="1"/>
          </p:cNvSpPr>
          <p:nvPr>
            <p:ph type="ctrTitle"/>
          </p:nvPr>
        </p:nvSpPr>
        <p:spPr>
          <a:xfrm>
            <a:off x="633588" y="476672"/>
            <a:ext cx="10829965" cy="505203"/>
          </a:xfrm>
        </p:spPr>
        <p:txBody>
          <a:bodyPr/>
          <a:lstStyle/>
          <a:p>
            <a:r>
              <a:rPr lang="en-NZ" sz="3600" dirty="0"/>
              <a:t>Matters under review: Residential care</a:t>
            </a:r>
          </a:p>
        </p:txBody>
      </p:sp>
      <p:sp>
        <p:nvSpPr>
          <p:cNvPr id="3" name="Subtitle 2">
            <a:extLst>
              <a:ext uri="{FF2B5EF4-FFF2-40B4-BE49-F238E27FC236}">
                <a16:creationId xmlns:a16="http://schemas.microsoft.com/office/drawing/2014/main" id="{E62764EB-716C-46AF-A320-E5319957C4D8}"/>
              </a:ext>
            </a:extLst>
          </p:cNvPr>
          <p:cNvSpPr>
            <a:spLocks noGrp="1"/>
          </p:cNvSpPr>
          <p:nvPr>
            <p:ph type="subTitle" idx="1"/>
          </p:nvPr>
        </p:nvSpPr>
        <p:spPr/>
        <p:txBody>
          <a:bodyPr>
            <a:normAutofit/>
          </a:bodyPr>
          <a:lstStyle/>
          <a:p>
            <a:pPr marL="342900" lvl="0" indent="-342900">
              <a:spcBef>
                <a:spcPts val="1200"/>
              </a:spcBef>
              <a:buFont typeface="Symbol" panose="05050102010706020507" pitchFamily="18" charset="2"/>
              <a:buChar char=""/>
            </a:pPr>
            <a:r>
              <a:rPr lang="en-NZ" sz="2400" dirty="0">
                <a:effectLst/>
                <a:latin typeface="Calibri" panose="020F0502020204030204" pitchFamily="34" charset="0"/>
                <a:ea typeface="Times New Roman" panose="02020603050405020304" pitchFamily="18" charset="0"/>
              </a:rPr>
              <a:t>Regulating extended types of residential care</a:t>
            </a:r>
          </a:p>
          <a:p>
            <a:pPr marL="800100" lvl="1" indent="-342900" algn="l">
              <a:spcBef>
                <a:spcPts val="1200"/>
              </a:spcBef>
              <a:buFont typeface="Symbol" panose="05050102010706020507" pitchFamily="18" charset="2"/>
              <a:buChar char=""/>
            </a:pPr>
            <a:r>
              <a:rPr lang="en-NZ" dirty="0">
                <a:effectLst/>
                <a:latin typeface="Calibri" panose="020F0502020204030204" pitchFamily="34" charset="0"/>
                <a:ea typeface="Times New Roman" panose="02020603050405020304" pitchFamily="18" charset="0"/>
              </a:rPr>
              <a:t>Regulating residential care environments, both youth justice and care and protection residences, and residences that are both formally “established” under s 364 of the Act and ones that aren’t.</a:t>
            </a:r>
            <a:endParaRPr lang="en-NZ" dirty="0">
              <a:effectLst/>
              <a:latin typeface="Calibri" panose="020F0502020204030204" pitchFamily="34" charset="0"/>
              <a:ea typeface="Calibri" panose="020F0502020204030204" pitchFamily="34" charset="0"/>
            </a:endParaRPr>
          </a:p>
          <a:p>
            <a:pPr marL="342900" lvl="0" indent="-342900">
              <a:spcBef>
                <a:spcPts val="1200"/>
              </a:spcBef>
              <a:buFont typeface="Symbol" panose="05050102010706020507" pitchFamily="18" charset="2"/>
              <a:buChar char=""/>
            </a:pPr>
            <a:r>
              <a:rPr lang="en-NZ" sz="2400" dirty="0">
                <a:effectLst/>
                <a:latin typeface="Calibri" panose="020F0502020204030204" pitchFamily="34" charset="0"/>
                <a:ea typeface="Times New Roman" panose="02020603050405020304" pitchFamily="18" charset="0"/>
              </a:rPr>
              <a:t>Use of significant powers</a:t>
            </a:r>
          </a:p>
          <a:p>
            <a:pPr marL="800100" lvl="1" indent="-342900" algn="l">
              <a:spcBef>
                <a:spcPts val="1200"/>
              </a:spcBef>
              <a:buFont typeface="Symbol" panose="05050102010706020507" pitchFamily="18" charset="2"/>
              <a:buChar char=""/>
            </a:pPr>
            <a:r>
              <a:rPr lang="en-NZ" dirty="0">
                <a:effectLst/>
                <a:latin typeface="Calibri" panose="020F0502020204030204" pitchFamily="34" charset="0"/>
                <a:ea typeface="Times New Roman" panose="02020603050405020304" pitchFamily="18" charset="0"/>
              </a:rPr>
              <a:t>Reviewing the use of significant powers available to staff (such as the power to use force and search young people), including when and how these powers apply.</a:t>
            </a:r>
            <a:endParaRPr lang="en-NZ" dirty="0">
              <a:effectLst/>
              <a:latin typeface="Calibri" panose="020F0502020204030204" pitchFamily="34" charset="0"/>
              <a:ea typeface="Calibri" panose="020F0502020204030204" pitchFamily="34" charset="0"/>
            </a:endParaRPr>
          </a:p>
          <a:p>
            <a:pPr marL="342900" lvl="0" indent="-342900">
              <a:spcBef>
                <a:spcPts val="1200"/>
              </a:spcBef>
              <a:buFont typeface="Symbol" panose="05050102010706020507" pitchFamily="18" charset="2"/>
              <a:buChar char=""/>
            </a:pPr>
            <a:r>
              <a:rPr lang="en-NZ" sz="2400" dirty="0">
                <a:effectLst/>
                <a:latin typeface="Calibri" panose="020F0502020204030204" pitchFamily="34" charset="0"/>
                <a:ea typeface="Times New Roman" panose="02020603050405020304" pitchFamily="18" charset="0"/>
              </a:rPr>
              <a:t>Appropriate authority for detention</a:t>
            </a:r>
          </a:p>
          <a:p>
            <a:pPr marL="800100" lvl="1" indent="-342900" algn="l">
              <a:spcBef>
                <a:spcPts val="1200"/>
              </a:spcBef>
              <a:buFont typeface="Symbol" panose="05050102010706020507" pitchFamily="18" charset="2"/>
              <a:buChar char=""/>
            </a:pPr>
            <a:r>
              <a:rPr lang="en-NZ" dirty="0">
                <a:effectLst/>
                <a:latin typeface="Calibri" panose="020F0502020204030204" pitchFamily="34" charset="0"/>
                <a:ea typeface="Times New Roman" panose="02020603050405020304" pitchFamily="18" charset="0"/>
              </a:rPr>
              <a:t>Ensuring there is appropriate authority for the detention of children and young people (where appropriate), and reviewing the use of secure care in residences.</a:t>
            </a:r>
            <a:endParaRPr lang="en-NZ" dirty="0">
              <a:effectLst/>
              <a:latin typeface="Calibri" panose="020F0502020204030204" pitchFamily="34" charset="0"/>
              <a:ea typeface="Calibri" panose="020F0502020204030204" pitchFamily="34" charset="0"/>
            </a:endParaRPr>
          </a:p>
          <a:p>
            <a:endParaRPr lang="en-NZ" sz="3600"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10538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BE057-0C22-4DBE-844B-F0F1799EC6C4}"/>
              </a:ext>
            </a:extLst>
          </p:cNvPr>
          <p:cNvSpPr>
            <a:spLocks noGrp="1"/>
          </p:cNvSpPr>
          <p:nvPr>
            <p:ph type="ctrTitle"/>
          </p:nvPr>
        </p:nvSpPr>
        <p:spPr>
          <a:xfrm>
            <a:off x="633588" y="476672"/>
            <a:ext cx="10829965" cy="516873"/>
          </a:xfrm>
        </p:spPr>
        <p:txBody>
          <a:bodyPr/>
          <a:lstStyle/>
          <a:p>
            <a:r>
              <a:rPr lang="en-NZ" sz="3600" dirty="0"/>
              <a:t>Other matters under review</a:t>
            </a:r>
          </a:p>
        </p:txBody>
      </p:sp>
      <p:sp>
        <p:nvSpPr>
          <p:cNvPr id="3" name="Subtitle 2">
            <a:extLst>
              <a:ext uri="{FF2B5EF4-FFF2-40B4-BE49-F238E27FC236}">
                <a16:creationId xmlns:a16="http://schemas.microsoft.com/office/drawing/2014/main" id="{1DBCA9E4-62C5-4728-AF37-966D2CA4F1D1}"/>
              </a:ext>
            </a:extLst>
          </p:cNvPr>
          <p:cNvSpPr>
            <a:spLocks noGrp="1"/>
          </p:cNvSpPr>
          <p:nvPr>
            <p:ph type="subTitle" idx="1"/>
          </p:nvPr>
        </p:nvSpPr>
        <p:spPr>
          <a:xfrm>
            <a:off x="623392" y="1164771"/>
            <a:ext cx="10849205" cy="5138058"/>
          </a:xfrm>
        </p:spPr>
        <p:txBody>
          <a:bodyPr>
            <a:normAutofit lnSpcReduction="10000"/>
          </a:bodyPr>
          <a:lstStyle/>
          <a:p>
            <a:pPr marL="342900" lvl="0" indent="-342900">
              <a:spcBef>
                <a:spcPts val="1200"/>
              </a:spcBef>
              <a:buFont typeface="Symbol" panose="05050102010706020507" pitchFamily="18" charset="2"/>
              <a:buChar char=""/>
            </a:pPr>
            <a:r>
              <a:rPr lang="en-NZ" sz="2400" dirty="0">
                <a:effectLst/>
                <a:latin typeface="Calibri" panose="020F0502020204030204" pitchFamily="34" charset="0"/>
                <a:ea typeface="Times New Roman" panose="02020603050405020304" pitchFamily="18" charset="0"/>
              </a:rPr>
              <a:t>Remand</a:t>
            </a:r>
          </a:p>
          <a:p>
            <a:pPr marL="800100" lvl="1" indent="-342900" algn="l">
              <a:spcBef>
                <a:spcPts val="1200"/>
              </a:spcBef>
              <a:buFont typeface="Symbol" panose="05050102010706020507" pitchFamily="18" charset="2"/>
              <a:buChar char=""/>
            </a:pPr>
            <a:r>
              <a:rPr lang="en-NZ" dirty="0">
                <a:effectLst/>
                <a:latin typeface="Calibri" panose="020F0502020204030204" pitchFamily="34" charset="0"/>
                <a:ea typeface="Times New Roman" panose="02020603050405020304" pitchFamily="18" charset="0"/>
              </a:rPr>
              <a:t>Measures to reduce the number of young people who may be detained in custody pending their hearing; and the use of police cells in that regard.</a:t>
            </a:r>
            <a:endParaRPr lang="en-NZ" dirty="0">
              <a:effectLst/>
              <a:latin typeface="Calibri" panose="020F0502020204030204" pitchFamily="34" charset="0"/>
              <a:ea typeface="Calibri" panose="020F0502020204030204" pitchFamily="34" charset="0"/>
            </a:endParaRPr>
          </a:p>
          <a:p>
            <a:pPr marL="342900" lvl="0" indent="-342900">
              <a:spcBef>
                <a:spcPts val="1200"/>
              </a:spcBef>
              <a:buFont typeface="Symbol" panose="05050102010706020507" pitchFamily="18" charset="2"/>
              <a:buChar char=""/>
            </a:pPr>
            <a:r>
              <a:rPr lang="en-NZ" sz="2400" dirty="0">
                <a:effectLst/>
                <a:latin typeface="Calibri" panose="020F0502020204030204" pitchFamily="34" charset="0"/>
                <a:ea typeface="Times New Roman" panose="02020603050405020304" pitchFamily="18" charset="0"/>
              </a:rPr>
              <a:t>Laws applying to custody</a:t>
            </a:r>
          </a:p>
          <a:p>
            <a:pPr marL="800100" lvl="1" indent="-342900" algn="l">
              <a:spcBef>
                <a:spcPts val="1200"/>
              </a:spcBef>
              <a:buFont typeface="Symbol" panose="05050102010706020507" pitchFamily="18" charset="2"/>
              <a:buChar char=""/>
            </a:pPr>
            <a:r>
              <a:rPr lang="en-NZ" dirty="0">
                <a:effectLst/>
                <a:latin typeface="Calibri" panose="020F0502020204030204" pitchFamily="34" charset="0"/>
                <a:ea typeface="Times New Roman" panose="02020603050405020304" pitchFamily="18" charset="0"/>
              </a:rPr>
              <a:t>Clarifying the law applying to young people who are serving a custodial sentence in our youth justice residences under the adult jurisdiction.</a:t>
            </a:r>
            <a:endParaRPr lang="en-NZ" dirty="0">
              <a:effectLst/>
              <a:latin typeface="Calibri" panose="020F0502020204030204" pitchFamily="34" charset="0"/>
              <a:ea typeface="Calibri" panose="020F0502020204030204" pitchFamily="34" charset="0"/>
            </a:endParaRPr>
          </a:p>
          <a:p>
            <a:pPr marL="342900" lvl="0" indent="-342900">
              <a:spcBef>
                <a:spcPts val="1200"/>
              </a:spcBef>
              <a:buFont typeface="Symbol" panose="05050102010706020507" pitchFamily="18" charset="2"/>
              <a:buChar char=""/>
            </a:pPr>
            <a:r>
              <a:rPr lang="en-NZ" sz="2400" dirty="0">
                <a:effectLst/>
                <a:latin typeface="Calibri" panose="020F0502020204030204" pitchFamily="34" charset="0"/>
                <a:ea typeface="Times New Roman" panose="02020603050405020304" pitchFamily="18" charset="0"/>
              </a:rPr>
              <a:t>Care agreements</a:t>
            </a:r>
          </a:p>
          <a:p>
            <a:pPr marL="800100" lvl="1" indent="-342900" algn="l">
              <a:spcBef>
                <a:spcPts val="1200"/>
              </a:spcBef>
              <a:buFont typeface="Symbol" panose="05050102010706020507" pitchFamily="18" charset="2"/>
              <a:buChar char=""/>
            </a:pPr>
            <a:r>
              <a:rPr lang="en-NZ" dirty="0">
                <a:effectLst/>
                <a:latin typeface="Calibri" panose="020F0502020204030204" pitchFamily="34" charset="0"/>
                <a:ea typeface="Times New Roman" panose="02020603050405020304" pitchFamily="18" charset="0"/>
              </a:rPr>
              <a:t>Increased access to voluntary extended care agreements, especially for disabled young people.</a:t>
            </a:r>
            <a:endParaRPr lang="en-NZ" dirty="0">
              <a:effectLst/>
              <a:latin typeface="Calibri" panose="020F0502020204030204" pitchFamily="34" charset="0"/>
              <a:ea typeface="Calibri" panose="020F0502020204030204" pitchFamily="34" charset="0"/>
            </a:endParaRPr>
          </a:p>
          <a:p>
            <a:pPr marL="342900" lvl="0" indent="-342900">
              <a:spcBef>
                <a:spcPts val="1200"/>
              </a:spcBef>
              <a:buFont typeface="Symbol" panose="05050102010706020507" pitchFamily="18" charset="2"/>
              <a:buChar char=""/>
            </a:pPr>
            <a:r>
              <a:rPr lang="en-NZ" sz="2400" dirty="0">
                <a:effectLst/>
                <a:latin typeface="Calibri" panose="020F0502020204030204" pitchFamily="34" charset="0"/>
                <a:ea typeface="Times New Roman" panose="02020603050405020304" pitchFamily="18" charset="0"/>
              </a:rPr>
              <a:t>Review of special guardianship orders.</a:t>
            </a:r>
            <a:endParaRPr lang="en-NZ" sz="2400" dirty="0">
              <a:effectLst/>
              <a:latin typeface="Calibri" panose="020F0502020204030204" pitchFamily="34" charset="0"/>
              <a:ea typeface="Calibri" panose="020F0502020204030204" pitchFamily="34" charset="0"/>
            </a:endParaRPr>
          </a:p>
          <a:p>
            <a:pPr marL="342900" lvl="0" indent="-342900">
              <a:spcBef>
                <a:spcPts val="1200"/>
              </a:spcBef>
              <a:buFont typeface="Symbol" panose="05050102010706020507" pitchFamily="18" charset="2"/>
              <a:buChar char=""/>
            </a:pPr>
            <a:r>
              <a:rPr lang="en-NZ" sz="2600" dirty="0">
                <a:effectLst/>
                <a:latin typeface="Calibri" panose="020F0502020204030204" pitchFamily="34" charset="0"/>
                <a:ea typeface="Times New Roman" panose="02020603050405020304" pitchFamily="18" charset="0"/>
              </a:rPr>
              <a:t>Information sharing</a:t>
            </a:r>
          </a:p>
          <a:p>
            <a:pPr marL="800100" lvl="1" indent="-342900" algn="l">
              <a:spcBef>
                <a:spcPts val="1200"/>
              </a:spcBef>
              <a:buFont typeface="Symbol" panose="05050102010706020507" pitchFamily="18" charset="2"/>
              <a:buChar char=""/>
            </a:pPr>
            <a:r>
              <a:rPr lang="en-NZ" sz="2200" dirty="0">
                <a:effectLst/>
                <a:latin typeface="Calibri" panose="020F0502020204030204" pitchFamily="34" charset="0"/>
                <a:ea typeface="Times New Roman" panose="02020603050405020304" pitchFamily="18" charset="0"/>
              </a:rPr>
              <a:t>Reviewing the relationship between the information sharing provisions and the Treaty principles of the Act.</a:t>
            </a:r>
            <a:endParaRPr lang="en-NZ" sz="3000" dirty="0"/>
          </a:p>
          <a:p>
            <a:pPr marL="285750" indent="-285750">
              <a:buFont typeface="Arial" panose="020B0604020202020204" pitchFamily="34" charset="0"/>
              <a:buChar char="•"/>
            </a:pPr>
            <a:endParaRPr lang="en-NZ" sz="2800" dirty="0"/>
          </a:p>
          <a:p>
            <a:pPr marL="285750" indent="-285750">
              <a:buFont typeface="Arial" panose="020B0604020202020204" pitchFamily="34" charset="0"/>
              <a:buChar char="•"/>
            </a:pPr>
            <a:endParaRPr lang="en-NZ" sz="2800" dirty="0"/>
          </a:p>
          <a:p>
            <a:pPr marL="285750" indent="-285750">
              <a:buFont typeface="Arial" panose="020B0604020202020204" pitchFamily="34" charset="0"/>
              <a:buChar char="•"/>
            </a:pPr>
            <a:endParaRPr lang="en-NZ" sz="3600" dirty="0"/>
          </a:p>
        </p:txBody>
      </p:sp>
    </p:spTree>
    <p:extLst>
      <p:ext uri="{BB962C8B-B14F-4D97-AF65-F5344CB8AC3E}">
        <p14:creationId xmlns:p14="http://schemas.microsoft.com/office/powerpoint/2010/main" val="621600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0590A-1392-B690-7747-DE05D24E27F5}"/>
              </a:ext>
            </a:extLst>
          </p:cNvPr>
          <p:cNvSpPr>
            <a:spLocks noGrp="1"/>
          </p:cNvSpPr>
          <p:nvPr>
            <p:ph type="ctrTitle"/>
          </p:nvPr>
        </p:nvSpPr>
        <p:spPr/>
        <p:txBody>
          <a:bodyPr/>
          <a:lstStyle/>
          <a:p>
            <a:r>
              <a:rPr lang="en-NZ" dirty="0"/>
              <a:t>Aim for engagement</a:t>
            </a:r>
          </a:p>
        </p:txBody>
      </p:sp>
      <p:sp>
        <p:nvSpPr>
          <p:cNvPr id="3" name="Subtitle 2">
            <a:extLst>
              <a:ext uri="{FF2B5EF4-FFF2-40B4-BE49-F238E27FC236}">
                <a16:creationId xmlns:a16="http://schemas.microsoft.com/office/drawing/2014/main" id="{4B5E5C55-B02E-44CE-943E-3DA7820C9AE8}"/>
              </a:ext>
            </a:extLst>
          </p:cNvPr>
          <p:cNvSpPr>
            <a:spLocks noGrp="1"/>
          </p:cNvSpPr>
          <p:nvPr>
            <p:ph type="subTitle" idx="1"/>
          </p:nvPr>
        </p:nvSpPr>
        <p:spPr/>
        <p:txBody>
          <a:bodyPr>
            <a:normAutofit/>
          </a:bodyPr>
          <a:lstStyle/>
          <a:p>
            <a:r>
              <a:rPr lang="en-NZ" sz="2400" dirty="0"/>
              <a:t>To invite you to contribute to:</a:t>
            </a:r>
          </a:p>
          <a:p>
            <a:pPr marL="285750" indent="-285750">
              <a:spcBef>
                <a:spcPts val="1800"/>
              </a:spcBef>
              <a:buFont typeface="Arial" panose="020B0604020202020204" pitchFamily="34" charset="0"/>
              <a:buChar char="•"/>
            </a:pPr>
            <a:r>
              <a:rPr lang="en-NZ" sz="2400" dirty="0"/>
              <a:t>determining the issues and problems to be addressed under each matter and</a:t>
            </a:r>
          </a:p>
          <a:p>
            <a:pPr marL="285750" indent="-285750">
              <a:spcBef>
                <a:spcPts val="1800"/>
              </a:spcBef>
              <a:buFont typeface="Arial" panose="020B0604020202020204" pitchFamily="34" charset="0"/>
              <a:buChar char="•"/>
            </a:pPr>
            <a:r>
              <a:rPr lang="en-NZ" sz="2400" dirty="0"/>
              <a:t>developing solutions that can be reflected in the Bill.</a:t>
            </a:r>
          </a:p>
        </p:txBody>
      </p:sp>
    </p:spTree>
    <p:extLst>
      <p:ext uri="{BB962C8B-B14F-4D97-AF65-F5344CB8AC3E}">
        <p14:creationId xmlns:p14="http://schemas.microsoft.com/office/powerpoint/2010/main" val="309329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6B519-D830-5246-72E4-D526B4467984}"/>
              </a:ext>
            </a:extLst>
          </p:cNvPr>
          <p:cNvSpPr>
            <a:spLocks noGrp="1"/>
          </p:cNvSpPr>
          <p:nvPr>
            <p:ph type="ctrTitle"/>
          </p:nvPr>
        </p:nvSpPr>
        <p:spPr/>
        <p:txBody>
          <a:bodyPr/>
          <a:lstStyle/>
          <a:p>
            <a:r>
              <a:rPr lang="en-NZ" dirty="0"/>
              <a:t>Who can contribute?</a:t>
            </a:r>
          </a:p>
        </p:txBody>
      </p:sp>
      <p:sp>
        <p:nvSpPr>
          <p:cNvPr id="3" name="Subtitle 2">
            <a:extLst>
              <a:ext uri="{FF2B5EF4-FFF2-40B4-BE49-F238E27FC236}">
                <a16:creationId xmlns:a16="http://schemas.microsoft.com/office/drawing/2014/main" id="{315D3243-71EE-0669-8A51-D2D5D99BC641}"/>
              </a:ext>
            </a:extLst>
          </p:cNvPr>
          <p:cNvSpPr>
            <a:spLocks noGrp="1"/>
          </p:cNvSpPr>
          <p:nvPr>
            <p:ph type="subTitle" idx="1"/>
          </p:nvPr>
        </p:nvSpPr>
        <p:spPr/>
        <p:txBody>
          <a:bodyPr>
            <a:normAutofit lnSpcReduction="10000"/>
          </a:bodyPr>
          <a:lstStyle/>
          <a:p>
            <a:r>
              <a:rPr lang="en-NZ" sz="2000" b="0" i="0" dirty="0">
                <a:solidFill>
                  <a:srgbClr val="000000"/>
                </a:solidFill>
                <a:effectLst/>
                <a:latin typeface="Arial" panose="020B0604020202020204" pitchFamily="34" charset="0"/>
              </a:rPr>
              <a:t>We welcome engagement from any individuals and organisations affected by the matters to be considered.</a:t>
            </a:r>
          </a:p>
          <a:p>
            <a:pPr>
              <a:spcBef>
                <a:spcPts val="1800"/>
              </a:spcBef>
            </a:pPr>
            <a:r>
              <a:rPr lang="en-NZ" sz="2000" dirty="0"/>
              <a:t>We are seeking the views of:</a:t>
            </a:r>
          </a:p>
          <a:p>
            <a:pPr marL="285750" indent="-285750">
              <a:spcBef>
                <a:spcPts val="1800"/>
              </a:spcBef>
              <a:buFont typeface="Arial" panose="020B0604020202020204" pitchFamily="34" charset="0"/>
              <a:buChar char="•"/>
            </a:pPr>
            <a:r>
              <a:rPr lang="en-NZ" sz="2000" dirty="0"/>
              <a:t>young people with residential care experience</a:t>
            </a:r>
          </a:p>
          <a:p>
            <a:pPr marL="285750" indent="-285750">
              <a:spcBef>
                <a:spcPts val="1800"/>
              </a:spcBef>
              <a:buFont typeface="Arial" panose="020B0604020202020204" pitchFamily="34" charset="0"/>
              <a:buChar char="•"/>
            </a:pPr>
            <a:r>
              <a:rPr lang="en-NZ" sz="2000" dirty="0"/>
              <a:t>partners who are involved with all types of homes or residences </a:t>
            </a:r>
          </a:p>
          <a:p>
            <a:pPr marL="285750" indent="-285750">
              <a:spcBef>
                <a:spcPts val="1800"/>
              </a:spcBef>
              <a:buFont typeface="Arial" panose="020B0604020202020204" pitchFamily="34" charset="0"/>
              <a:buChar char="•"/>
            </a:pPr>
            <a:r>
              <a:rPr lang="en-NZ" sz="2000" dirty="0"/>
              <a:t>providers or organisations who have experience with the residential care of disabled young people, especially those with intellectual disabilities </a:t>
            </a:r>
          </a:p>
          <a:p>
            <a:pPr marL="285750" indent="-285750">
              <a:spcBef>
                <a:spcPts val="1800"/>
              </a:spcBef>
              <a:buFont typeface="Arial" panose="020B0604020202020204" pitchFamily="34" charset="0"/>
              <a:buChar char="•"/>
            </a:pPr>
            <a:r>
              <a:rPr lang="en-NZ" sz="2000" dirty="0"/>
              <a:t>iwi and Māori organisations who provide residential care (or may wish to do so in future) and </a:t>
            </a:r>
          </a:p>
          <a:p>
            <a:pPr marL="285750" indent="-285750">
              <a:spcBef>
                <a:spcPts val="1800"/>
              </a:spcBef>
              <a:buFont typeface="Arial" panose="020B0604020202020204" pitchFamily="34" charset="0"/>
              <a:buChar char="•"/>
            </a:pPr>
            <a:r>
              <a:rPr lang="en-NZ" sz="2000" dirty="0"/>
              <a:t>partners or individuals with expertise in a </a:t>
            </a:r>
            <a:r>
              <a:rPr lang="en-NZ" sz="2000" dirty="0" err="1"/>
              <a:t>te</a:t>
            </a:r>
            <a:r>
              <a:rPr lang="en-NZ" sz="2000" dirty="0"/>
              <a:t> </a:t>
            </a:r>
            <a:r>
              <a:rPr lang="en-NZ" sz="2000" dirty="0" err="1"/>
              <a:t>ao</a:t>
            </a:r>
            <a:r>
              <a:rPr lang="en-NZ" sz="2000" dirty="0"/>
              <a:t> Māori approach to trauma-informed and therapeutic care for </a:t>
            </a:r>
            <a:r>
              <a:rPr lang="en-NZ" sz="2000" dirty="0" err="1"/>
              <a:t>tamariki</a:t>
            </a:r>
            <a:r>
              <a:rPr lang="en-NZ" sz="2000" dirty="0"/>
              <a:t> and </a:t>
            </a:r>
            <a:r>
              <a:rPr lang="en-NZ" sz="2000" dirty="0" err="1"/>
              <a:t>rangatahi</a:t>
            </a:r>
            <a:r>
              <a:rPr lang="en-NZ" sz="2000" dirty="0"/>
              <a:t> Māori. </a:t>
            </a:r>
          </a:p>
        </p:txBody>
      </p:sp>
    </p:spTree>
    <p:extLst>
      <p:ext uri="{BB962C8B-B14F-4D97-AF65-F5344CB8AC3E}">
        <p14:creationId xmlns:p14="http://schemas.microsoft.com/office/powerpoint/2010/main" val="748774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9411-40C9-4C08-8793-A28CD13EF86C}"/>
              </a:ext>
            </a:extLst>
          </p:cNvPr>
          <p:cNvSpPr>
            <a:spLocks noGrp="1"/>
          </p:cNvSpPr>
          <p:nvPr>
            <p:ph type="ctrTitle"/>
          </p:nvPr>
        </p:nvSpPr>
        <p:spPr/>
        <p:txBody>
          <a:bodyPr/>
          <a:lstStyle/>
          <a:p>
            <a:r>
              <a:rPr lang="en-NZ" sz="3600" dirty="0"/>
              <a:t>What stuff can be changed?</a:t>
            </a:r>
          </a:p>
        </p:txBody>
      </p:sp>
      <p:sp>
        <p:nvSpPr>
          <p:cNvPr id="3" name="Subtitle 2">
            <a:extLst>
              <a:ext uri="{FF2B5EF4-FFF2-40B4-BE49-F238E27FC236}">
                <a16:creationId xmlns:a16="http://schemas.microsoft.com/office/drawing/2014/main" id="{FA088933-7194-4AF4-A9E8-D3CB94CFF5CC}"/>
              </a:ext>
            </a:extLst>
          </p:cNvPr>
          <p:cNvSpPr>
            <a:spLocks noGrp="1"/>
          </p:cNvSpPr>
          <p:nvPr>
            <p:ph type="subTitle" idx="1"/>
          </p:nvPr>
        </p:nvSpPr>
        <p:spPr/>
        <p:txBody>
          <a:bodyPr>
            <a:normAutofit/>
          </a:bodyPr>
          <a:lstStyle/>
          <a:p>
            <a:pPr marL="971550" lvl="1" indent="-514350" algn="l">
              <a:spcBef>
                <a:spcPts val="2400"/>
              </a:spcBef>
              <a:buSzPts val="1000"/>
              <a:buFont typeface="Arial" panose="020B0604020202020204" pitchFamily="34" charset="0"/>
              <a:buChar char="•"/>
              <a:tabLst>
                <a:tab pos="457200" algn="l"/>
              </a:tabLst>
            </a:pPr>
            <a:r>
              <a:rPr lang="en-NZ" sz="3200" dirty="0">
                <a:latin typeface="Calibri" panose="020F0502020204030204" pitchFamily="34" charset="0"/>
                <a:ea typeface="Times New Roman" panose="02020603050405020304" pitchFamily="18" charset="0"/>
              </a:rPr>
              <a:t>The problems and objectives for each matter.</a:t>
            </a:r>
            <a:endParaRPr lang="en-NZ" sz="4800" dirty="0">
              <a:latin typeface="Calibri" panose="020F0502020204030204" pitchFamily="34" charset="0"/>
              <a:ea typeface="Times New Roman" panose="02020603050405020304" pitchFamily="18" charset="0"/>
            </a:endParaRPr>
          </a:p>
          <a:p>
            <a:pPr marL="971550" lvl="1" indent="-514350" algn="l">
              <a:spcBef>
                <a:spcPts val="2400"/>
              </a:spcBef>
              <a:buSzPts val="1000"/>
              <a:buFont typeface="Arial" panose="020B0604020202020204" pitchFamily="34" charset="0"/>
              <a:buChar char="•"/>
              <a:tabLst>
                <a:tab pos="457200" algn="l"/>
              </a:tabLst>
            </a:pPr>
            <a:r>
              <a:rPr lang="en-NZ" sz="3200" dirty="0">
                <a:effectLst/>
                <a:latin typeface="Calibri" panose="020F0502020204030204" pitchFamily="34" charset="0"/>
                <a:ea typeface="Times New Roman" panose="02020603050405020304" pitchFamily="18" charset="0"/>
              </a:rPr>
              <a:t>The options and recommendations to the Minister.</a:t>
            </a:r>
          </a:p>
        </p:txBody>
      </p:sp>
    </p:spTree>
    <p:extLst>
      <p:ext uri="{BB962C8B-B14F-4D97-AF65-F5344CB8AC3E}">
        <p14:creationId xmlns:p14="http://schemas.microsoft.com/office/powerpoint/2010/main" val="2544425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652BA-23C0-8FC9-6F95-0F22EB434791}"/>
              </a:ext>
            </a:extLst>
          </p:cNvPr>
          <p:cNvSpPr>
            <a:spLocks noGrp="1"/>
          </p:cNvSpPr>
          <p:nvPr>
            <p:ph type="ctrTitle"/>
          </p:nvPr>
        </p:nvSpPr>
        <p:spPr/>
        <p:txBody>
          <a:bodyPr/>
          <a:lstStyle/>
          <a:p>
            <a:r>
              <a:rPr lang="en-NZ" dirty="0"/>
              <a:t>What stuff can’t be changed</a:t>
            </a:r>
          </a:p>
        </p:txBody>
      </p:sp>
      <p:sp>
        <p:nvSpPr>
          <p:cNvPr id="3" name="Subtitle 2">
            <a:extLst>
              <a:ext uri="{FF2B5EF4-FFF2-40B4-BE49-F238E27FC236}">
                <a16:creationId xmlns:a16="http://schemas.microsoft.com/office/drawing/2014/main" id="{DADB7787-2EE6-A245-C9CF-4BF3F3A920F3}"/>
              </a:ext>
            </a:extLst>
          </p:cNvPr>
          <p:cNvSpPr>
            <a:spLocks noGrp="1"/>
          </p:cNvSpPr>
          <p:nvPr>
            <p:ph type="subTitle" idx="1"/>
          </p:nvPr>
        </p:nvSpPr>
        <p:spPr/>
        <p:txBody>
          <a:bodyPr>
            <a:normAutofit/>
          </a:bodyPr>
          <a:lstStyle/>
          <a:p>
            <a:pPr marL="285750" indent="-285750">
              <a:buFont typeface="Arial" panose="020B0604020202020204" pitchFamily="34" charset="0"/>
              <a:buChar char="•"/>
            </a:pPr>
            <a:r>
              <a:rPr lang="en-NZ" sz="3200" dirty="0"/>
              <a:t>The topics under consideration </a:t>
            </a:r>
          </a:p>
          <a:p>
            <a:pPr marL="742950" lvl="1" indent="-285750" algn="l">
              <a:buFont typeface="Arial" panose="020B0604020202020204" pitchFamily="34" charset="0"/>
              <a:buChar char="•"/>
            </a:pPr>
            <a:r>
              <a:rPr lang="en-NZ" sz="2800" dirty="0"/>
              <a:t>The matters that have been identified for potential amendment in the Bill.</a:t>
            </a:r>
          </a:p>
          <a:p>
            <a:pPr marL="285750" indent="-285750">
              <a:spcBef>
                <a:spcPts val="3000"/>
              </a:spcBef>
              <a:buFont typeface="Arial" panose="020B0604020202020204" pitchFamily="34" charset="0"/>
              <a:buChar char="•"/>
            </a:pPr>
            <a:r>
              <a:rPr lang="en-NZ" sz="3200" dirty="0"/>
              <a:t>The topics </a:t>
            </a:r>
            <a:r>
              <a:rPr lang="en-NZ" sz="3200" u="sng" dirty="0"/>
              <a:t>not</a:t>
            </a:r>
            <a:r>
              <a:rPr lang="en-NZ" sz="3200" dirty="0"/>
              <a:t> under consideration </a:t>
            </a:r>
            <a:r>
              <a:rPr lang="en-NZ" sz="3200"/>
              <a:t>(probably)</a:t>
            </a:r>
            <a:endParaRPr lang="en-NZ" sz="3200" dirty="0"/>
          </a:p>
          <a:p>
            <a:pPr marL="742950" lvl="1" indent="-285750" algn="l">
              <a:spcBef>
                <a:spcPts val="600"/>
              </a:spcBef>
              <a:buFont typeface="Arial" panose="020B0604020202020204" pitchFamily="34" charset="0"/>
              <a:buChar char="•"/>
            </a:pPr>
            <a:r>
              <a:rPr lang="en-NZ" sz="2800" dirty="0"/>
              <a:t>The matters that have not been included for potential amendment in the Bill.</a:t>
            </a:r>
          </a:p>
        </p:txBody>
      </p:sp>
    </p:spTree>
    <p:extLst>
      <p:ext uri="{BB962C8B-B14F-4D97-AF65-F5344CB8AC3E}">
        <p14:creationId xmlns:p14="http://schemas.microsoft.com/office/powerpoint/2010/main" val="2655769697"/>
      </p:ext>
    </p:extLst>
  </p:cSld>
  <p:clrMapOvr>
    <a:masterClrMapping/>
  </p:clrMapOvr>
</p:sld>
</file>

<file path=ppt/theme/theme1.xml><?xml version="1.0" encoding="utf-8"?>
<a:theme xmlns:a="http://schemas.openxmlformats.org/drawingml/2006/main" name="OT Green Theme">
  <a:themeElements>
    <a:clrScheme name="OT - Green">
      <a:dk1>
        <a:sysClr val="windowText" lastClr="000000"/>
      </a:dk1>
      <a:lt1>
        <a:sysClr val="window" lastClr="FFFFFF"/>
      </a:lt1>
      <a:dk2>
        <a:srgbClr val="000000"/>
      </a:dk2>
      <a:lt2>
        <a:srgbClr val="FFFFFF"/>
      </a:lt2>
      <a:accent1>
        <a:srgbClr val="359138"/>
      </a:accent1>
      <a:accent2>
        <a:srgbClr val="76B82A"/>
      </a:accent2>
      <a:accent3>
        <a:srgbClr val="AFCA0B"/>
      </a:accent3>
      <a:accent4>
        <a:srgbClr val="359138"/>
      </a:accent4>
      <a:accent5>
        <a:srgbClr val="76B82A"/>
      </a:accent5>
      <a:accent6>
        <a:srgbClr val="AFCA0B"/>
      </a:accent6>
      <a:hlink>
        <a:srgbClr val="005CA9"/>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Template" id="{F761ECA4-E5A3-47D7-8EAF-6C78AE0A17F0}" vid="{DEF81799-A332-4616-841C-FF1A2C291B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AC5B26F186645428B97C7B3A844A814" ma:contentTypeVersion="42" ma:contentTypeDescription="Create a new document." ma:contentTypeScope="" ma:versionID="0c13b52a7069b1b6c2e9d49e6bf3f4e2">
  <xsd:schema xmlns:xsd="http://www.w3.org/2001/XMLSchema" xmlns:xs="http://www.w3.org/2001/XMLSchema" xmlns:p="http://schemas.microsoft.com/office/2006/metadata/properties" xmlns:ns2="fda20a09-d8ca-4b54-986f-054252e02622" xmlns:ns3="d5e8a0de-4767-4177-8312-dc4f1d4290de" xmlns:ns4="17b29ad0-6390-4bb2-bc69-82dd38087199" targetNamespace="http://schemas.microsoft.com/office/2006/metadata/properties" ma:root="true" ma:fieldsID="2f93d2649b439041f88c5f5f67da9970" ns2:_="" ns3:_="" ns4:_="">
    <xsd:import namespace="fda20a09-d8ca-4b54-986f-054252e02622"/>
    <xsd:import namespace="d5e8a0de-4767-4177-8312-dc4f1d4290de"/>
    <xsd:import namespace="17b29ad0-6390-4bb2-bc69-82dd38087199"/>
    <xsd:element name="properties">
      <xsd:complexType>
        <xsd:sequence>
          <xsd:element name="documentManagement">
            <xsd:complexType>
              <xsd:all>
                <xsd:element ref="ns2:_dlc_DocId" minOccurs="0"/>
                <xsd:element ref="ns2:_dlc_DocIdUrl" minOccurs="0"/>
                <xsd:element ref="ns2:_dlc_DocIdPersistId" minOccurs="0"/>
                <xsd:element ref="ns3:de6c2e50564c46c4bb921ba80da8a789" minOccurs="0"/>
                <xsd:element ref="ns3:TaxCatchAll" minOccurs="0"/>
                <xsd:element ref="ns3:TaxCatchAllLabel" minOccurs="0"/>
                <xsd:element ref="ns2:Function" minOccurs="0"/>
                <xsd:element ref="ns4:Activity" minOccurs="0"/>
                <xsd:element ref="ns2:Region" minOccurs="0"/>
                <xsd:element ref="ns4:IwiAffiliation" minOccurs="0"/>
                <xsd:element ref="ns4:HasValue" minOccurs="0"/>
                <xsd:element ref="ns2:OBJComment" minOccurs="0"/>
                <xsd:element ref="ns2:OBJCreatedBy" minOccurs="0"/>
                <xsd:element ref="ns2:OBJCreatedDate" minOccurs="0"/>
                <xsd:element ref="ns2:OBJCreatorID" minOccurs="0"/>
                <xsd:element ref="ns2:OBJDateUpdated" minOccurs="0"/>
                <xsd:element ref="ns2:OBJEmailCategories" minOccurs="0"/>
                <xsd:element ref="ns2:OBJEmailCC" minOccurs="0"/>
                <xsd:element ref="ns2:OBJEmailReceivedBy" minOccurs="0"/>
                <xsd:element ref="ns2:OBJEmailReceivedOnTime" minOccurs="0"/>
                <xsd:element ref="ns2:OBJEmailSender" minOccurs="0"/>
                <xsd:element ref="ns2:OBJEmailSent" minOccurs="0"/>
                <xsd:element ref="ns2:OBJEmailSentOnTime" minOccurs="0"/>
                <xsd:element ref="ns2:OBJEmailSubject" minOccurs="0"/>
                <xsd:element ref="ns2:OBJEmailTo" minOccurs="0"/>
                <xsd:element ref="ns2:OBJEmailVaulted" minOccurs="0"/>
                <xsd:element ref="ns2:OBJExtension" minOccurs="0"/>
                <xsd:element ref="ns2:OBJID" minOccurs="0"/>
                <xsd:element ref="ns2:OBJLegacyObjectID" minOccurs="0"/>
                <xsd:element ref="ns2:OBJOwnerName" minOccurs="0"/>
                <xsd:element ref="ns2:OBJParentID" minOccurs="0"/>
                <xsd:element ref="ns2:OBJParentName" minOccurs="0"/>
                <xsd:element ref="ns2:OBJSourceBaseObjectID" minOccurs="0"/>
                <xsd:element ref="ns2:OBJStickyNote" minOccurs="0"/>
                <xsd:element ref="ns2:OBJVersionCreatedBy" minOccurs="0"/>
                <xsd:element ref="ns2:OBJVersionCreatedDate" minOccurs="0"/>
                <xsd:element ref="ns2:OBJVersionCreatorID" minOccurs="0"/>
                <xsd:element ref="ns2:OBJVersionID" minOccurs="0"/>
                <xsd:element ref="ns2:OBJVersionLabel" minOccurs="0"/>
                <xsd:element ref="ns2:OBJVersionNumber" minOccurs="0"/>
                <xsd:element ref="ns2:SDCreatedBy" minOccurs="0"/>
                <xsd:element ref="ns2:SDCreatedDate" minOccurs="0"/>
                <xsd:element ref="ns2:SDModifiedBy" minOccurs="0"/>
                <xsd:element ref="ns2:SDModified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a20a09-d8ca-4b54-986f-054252e0262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Function" ma:index="15" nillable="true" ma:displayName="Function" ma:format="Dropdown" ma:internalName="Function">
      <xsd:simpleType>
        <xsd:restriction base="dms:Choice">
          <xsd:enumeration value="Communications"/>
          <xsd:enumeration value="Corporate Services"/>
          <xsd:enumeration value="Finance"/>
          <xsd:enumeration value="Governance"/>
          <xsd:enumeration value="Health and Safety"/>
          <xsd:enumeration value="Information Management"/>
          <xsd:enumeration value="Information Technology"/>
          <xsd:enumeration value="Legal"/>
          <xsd:enumeration value="Marketing"/>
          <xsd:enumeration value="People and Culture"/>
          <xsd:enumeration value="Performance and Monitoring"/>
          <xsd:enumeration value="Policy"/>
          <xsd:enumeration value="Projects"/>
          <xsd:enumeration value="Resources"/>
          <xsd:enumeration value="Strategic Direction"/>
        </xsd:restriction>
      </xsd:simpleType>
    </xsd:element>
    <xsd:element name="Region" ma:index="17" nillable="true" ma:displayName="Region" ma:format="Dropdown" ma:internalName="Region">
      <xsd:simpleType>
        <xsd:restriction base="dms:Choice">
          <xsd:enumeration value="Te Tai Tokerau"/>
          <xsd:enumeration value="National Office"/>
          <xsd:enumeration value="Auckland"/>
          <xsd:enumeration value="Central North Island"/>
          <xsd:enumeration value="Lower North Island"/>
          <xsd:enumeration value="Wellington &amp; Upper South"/>
          <xsd:enumeration value="Lower South Island"/>
        </xsd:restriction>
      </xsd:simpleType>
    </xsd:element>
    <xsd:element name="OBJComment" ma:index="20" nillable="true" ma:displayName="OBJ Comment" ma:internalName="OBJComment">
      <xsd:simpleType>
        <xsd:restriction base="dms:Note"/>
      </xsd:simpleType>
    </xsd:element>
    <xsd:element name="OBJCreatedBy" ma:index="21" nillable="true" ma:displayName="OBJ Created By" ma:internalName="OBJCreatedBy">
      <xsd:simpleType>
        <xsd:restriction base="dms:Text">
          <xsd:maxLength value="255"/>
        </xsd:restriction>
      </xsd:simpleType>
    </xsd:element>
    <xsd:element name="OBJCreatedDate" ma:index="22" nillable="true" ma:displayName="OBJ Created Date" ma:format="DateTime" ma:internalName="OBJCreatedDate">
      <xsd:simpleType>
        <xsd:restriction base="dms:DateTime"/>
      </xsd:simpleType>
    </xsd:element>
    <xsd:element name="OBJCreatorID" ma:index="23" nillable="true" ma:displayName="OBJ Creator ID" ma:internalName="OBJCreatorID">
      <xsd:simpleType>
        <xsd:restriction base="dms:Text">
          <xsd:maxLength value="255"/>
        </xsd:restriction>
      </xsd:simpleType>
    </xsd:element>
    <xsd:element name="OBJDateUpdated" ma:index="24" nillable="true" ma:displayName="OBJ Date Updated" ma:format="DateTime" ma:internalName="OBJDateUpdated">
      <xsd:simpleType>
        <xsd:restriction base="dms:DateTime"/>
      </xsd:simpleType>
    </xsd:element>
    <xsd:element name="OBJEmailCategories" ma:index="25" nillable="true" ma:displayName="OBJ Email Categories" ma:internalName="OBJEmailCategories">
      <xsd:simpleType>
        <xsd:restriction base="dms:Text">
          <xsd:maxLength value="255"/>
        </xsd:restriction>
      </xsd:simpleType>
    </xsd:element>
    <xsd:element name="OBJEmailCC" ma:index="26" nillable="true" ma:displayName="OBJ Email CC" ma:internalName="OBJEmailCC">
      <xsd:simpleType>
        <xsd:restriction base="dms:Note"/>
      </xsd:simpleType>
    </xsd:element>
    <xsd:element name="OBJEmailReceivedBy" ma:index="27" nillable="true" ma:displayName="OBJ Email Received By" ma:internalName="OBJEmailReceivedBy">
      <xsd:simpleType>
        <xsd:restriction base="dms:Text">
          <xsd:maxLength value="255"/>
        </xsd:restriction>
      </xsd:simpleType>
    </xsd:element>
    <xsd:element name="OBJEmailReceivedOnTime" ma:index="28" nillable="true" ma:displayName="OBJ Email Received On Time" ma:format="DateTime" ma:internalName="OBJEmailReceivedOnTime">
      <xsd:simpleType>
        <xsd:restriction base="dms:DateTime"/>
      </xsd:simpleType>
    </xsd:element>
    <xsd:element name="OBJEmailSender" ma:index="29" nillable="true" ma:displayName="OBJ Email Sender" ma:internalName="OBJEmailSender">
      <xsd:simpleType>
        <xsd:restriction base="dms:Text">
          <xsd:maxLength value="255"/>
        </xsd:restriction>
      </xsd:simpleType>
    </xsd:element>
    <xsd:element name="OBJEmailSent" ma:index="30" nillable="true" ma:displayName="OBJ Email Sent" ma:format="DateTime" ma:internalName="OBJEmailSent">
      <xsd:simpleType>
        <xsd:restriction base="dms:DateTime"/>
      </xsd:simpleType>
    </xsd:element>
    <xsd:element name="OBJEmailSentOnTime" ma:index="31" nillable="true" ma:displayName="OBJ Email Sent On Time" ma:format="DateTime" ma:internalName="OBJEmailSentOnTime">
      <xsd:simpleType>
        <xsd:restriction base="dms:DateTime"/>
      </xsd:simpleType>
    </xsd:element>
    <xsd:element name="OBJEmailSubject" ma:index="32" nillable="true" ma:displayName="OBJ Email Subject" ma:internalName="OBJEmailSubject">
      <xsd:simpleType>
        <xsd:restriction base="dms:Text">
          <xsd:maxLength value="255"/>
        </xsd:restriction>
      </xsd:simpleType>
    </xsd:element>
    <xsd:element name="OBJEmailTo" ma:index="33" nillable="true" ma:displayName="OBJ Email To" ma:internalName="OBJEmailTo">
      <xsd:simpleType>
        <xsd:restriction base="dms:Note"/>
      </xsd:simpleType>
    </xsd:element>
    <xsd:element name="OBJEmailVaulted" ma:index="34" nillable="true" ma:displayName="OBJ Email Vaulted" ma:internalName="OBJEmailVaulted">
      <xsd:simpleType>
        <xsd:restriction base="dms:Text">
          <xsd:maxLength value="255"/>
        </xsd:restriction>
      </xsd:simpleType>
    </xsd:element>
    <xsd:element name="OBJExtension" ma:index="35" nillable="true" ma:displayName="OBJ Extension" ma:internalName="OBJExtension">
      <xsd:simpleType>
        <xsd:restriction base="dms:Text">
          <xsd:maxLength value="255"/>
        </xsd:restriction>
      </xsd:simpleType>
    </xsd:element>
    <xsd:element name="OBJID" ma:index="36" nillable="true" ma:displayName="OBJ ID" ma:internalName="OBJID">
      <xsd:simpleType>
        <xsd:restriction base="dms:Text">
          <xsd:maxLength value="255"/>
        </xsd:restriction>
      </xsd:simpleType>
    </xsd:element>
    <xsd:element name="OBJLegacyObjectID" ma:index="37" nillable="true" ma:displayName="OBJ Legacy Object ID" ma:internalName="OBJLegacyObjectID">
      <xsd:simpleType>
        <xsd:restriction base="dms:Text">
          <xsd:maxLength value="255"/>
        </xsd:restriction>
      </xsd:simpleType>
    </xsd:element>
    <xsd:element name="OBJOwnerName" ma:index="38" nillable="true" ma:displayName="OBJ Owner Name" ma:internalName="OBJOwnerName">
      <xsd:simpleType>
        <xsd:restriction base="dms:Text">
          <xsd:maxLength value="255"/>
        </xsd:restriction>
      </xsd:simpleType>
    </xsd:element>
    <xsd:element name="OBJParentID" ma:index="39" nillable="true" ma:displayName="OBJ Parent ID" ma:internalName="OBJParentID">
      <xsd:simpleType>
        <xsd:restriction base="dms:Text">
          <xsd:maxLength value="255"/>
        </xsd:restriction>
      </xsd:simpleType>
    </xsd:element>
    <xsd:element name="OBJParentName" ma:index="40" nillable="true" ma:displayName="OBJ Parent Name" ma:internalName="OBJParentName">
      <xsd:simpleType>
        <xsd:restriction base="dms:Text">
          <xsd:maxLength value="255"/>
        </xsd:restriction>
      </xsd:simpleType>
    </xsd:element>
    <xsd:element name="OBJSourceBaseObjectID" ma:index="41" nillable="true" ma:displayName="OBJ Source Base Object ID" ma:internalName="OBJSourceBaseObjectID">
      <xsd:simpleType>
        <xsd:restriction base="dms:Text">
          <xsd:maxLength value="255"/>
        </xsd:restriction>
      </xsd:simpleType>
    </xsd:element>
    <xsd:element name="OBJStickyNote" ma:index="42" nillable="true" ma:displayName="OBJ Sticky Note" ma:internalName="OBJStickyNote">
      <xsd:simpleType>
        <xsd:restriction base="dms:Note"/>
      </xsd:simpleType>
    </xsd:element>
    <xsd:element name="OBJVersionCreatedBy" ma:index="43" nillable="true" ma:displayName="OBJ Version Created By" ma:internalName="OBJVersionCreatedBy">
      <xsd:simpleType>
        <xsd:restriction base="dms:Text">
          <xsd:maxLength value="255"/>
        </xsd:restriction>
      </xsd:simpleType>
    </xsd:element>
    <xsd:element name="OBJVersionCreatedDate" ma:index="44" nillable="true" ma:displayName="OBJ Version Created Date" ma:format="DateTime" ma:internalName="OBJVersionCreatedDate">
      <xsd:simpleType>
        <xsd:restriction base="dms:DateTime"/>
      </xsd:simpleType>
    </xsd:element>
    <xsd:element name="OBJVersionCreatorID" ma:index="45" nillable="true" ma:displayName="OBJ Version Creator ID" ma:internalName="OBJVersionCreatorID">
      <xsd:simpleType>
        <xsd:restriction base="dms:Text">
          <xsd:maxLength value="255"/>
        </xsd:restriction>
      </xsd:simpleType>
    </xsd:element>
    <xsd:element name="OBJVersionID" ma:index="46" nillable="true" ma:displayName="OBJ Version ID" ma:internalName="OBJVersionID">
      <xsd:simpleType>
        <xsd:restriction base="dms:Text">
          <xsd:maxLength value="255"/>
        </xsd:restriction>
      </xsd:simpleType>
    </xsd:element>
    <xsd:element name="OBJVersionLabel" ma:index="47" nillable="true" ma:displayName="OBJ Version Label" ma:internalName="OBJVersionLabel">
      <xsd:simpleType>
        <xsd:restriction base="dms:Text">
          <xsd:maxLength value="255"/>
        </xsd:restriction>
      </xsd:simpleType>
    </xsd:element>
    <xsd:element name="OBJVersionNumber" ma:index="48" nillable="true" ma:displayName="OBJ Version Number" ma:internalName="OBJVersionNumber">
      <xsd:simpleType>
        <xsd:restriction base="dms:Text">
          <xsd:maxLength value="255"/>
        </xsd:restriction>
      </xsd:simpleType>
    </xsd:element>
    <xsd:element name="SDCreatedBy" ma:index="49" nillable="true" ma:displayName="SD Created By" ma:list="UserInfo" ma:SharePointGroup="0" ma:internalName="SDCreated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DCreatedDate" ma:index="50" nillable="true" ma:displayName="SD Created Date" ma:format="DateTime" ma:internalName="SDCreatedDate">
      <xsd:simpleType>
        <xsd:restriction base="dms:DateTime"/>
      </xsd:simpleType>
    </xsd:element>
    <xsd:element name="SDModifiedBy" ma:index="51" nillable="true" ma:displayName="SD Modified By" ma:list="UserInfo" ma:SharePointGroup="0" ma:internalName="SDModified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DModifiedDate" ma:index="52" nillable="true" ma:displayName="SD Modified Date" ma:format="DateTime" ma:internalName="SDModified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e8a0de-4767-4177-8312-dc4f1d4290de" elementFormDefault="qualified">
    <xsd:import namespace="http://schemas.microsoft.com/office/2006/documentManagement/types"/>
    <xsd:import namespace="http://schemas.microsoft.com/office/infopath/2007/PartnerControls"/>
    <xsd:element name="de6c2e50564c46c4bb921ba80da8a789" ma:index="11" nillable="true" ma:taxonomy="true" ma:internalName="de6c2e50564c46c4bb921ba80da8a789" ma:taxonomyFieldName="FinancialYear" ma:displayName="Financial Year" ma:default="2;#2021/2022|14bf073b-7be2-4419-9426-7cf9c44c7b87" ma:fieldId="{de6c2e50-564c-46c4-bb92-1ba80da8a789}" ma:sspId="43784519-933c-43c5-b045-0c289ae91e3f" ma:termSetId="47490bcb-0856-4058-be93-27c8ee3e0f62"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6d16439d-2cce-4dfe-8849-8879bd6ab90c}" ma:internalName="TaxCatchAll" ma:showField="CatchAllData" ma:web="fda20a09-d8ca-4b54-986f-054252e02622">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6d16439d-2cce-4dfe-8849-8879bd6ab90c}" ma:internalName="TaxCatchAllLabel" ma:readOnly="true" ma:showField="CatchAllDataLabel" ma:web="fda20a09-d8ca-4b54-986f-054252e0262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7b29ad0-6390-4bb2-bc69-82dd38087199" elementFormDefault="qualified">
    <xsd:import namespace="http://schemas.microsoft.com/office/2006/documentManagement/types"/>
    <xsd:import namespace="http://schemas.microsoft.com/office/infopath/2007/PartnerControls"/>
    <xsd:element name="Activity" ma:index="16" nillable="true" ma:displayName="Activity" ma:internalName="Activity">
      <xsd:simpleType>
        <xsd:restriction base="dms:Text">
          <xsd:maxLength value="255"/>
        </xsd:restriction>
      </xsd:simpleType>
    </xsd:element>
    <xsd:element name="IwiAffiliation" ma:index="18" nillable="true" ma:displayName="Iwi Affiliation" ma:internalName="IwiAffiliation">
      <xsd:simpleType>
        <xsd:restriction base="dms:Text">
          <xsd:maxLength value="255"/>
        </xsd:restriction>
      </xsd:simpleType>
    </xsd:element>
    <xsd:element name="HasValue" ma:index="19" nillable="true" ma:displayName="Has Value?" ma:default="No" ma:format="RadioButtons" ma:internalName="HasValue">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IwiAffiliation xmlns="17b29ad0-6390-4bb2-bc69-82dd38087199" xsi:nil="true"/>
    <OBJEmailSender xmlns="fda20a09-d8ca-4b54-986f-054252e02622" xsi:nil="true"/>
    <SDModifiedDate xmlns="fda20a09-d8ca-4b54-986f-054252e02622" xsi:nil="true"/>
    <OBJEmailCategories xmlns="fda20a09-d8ca-4b54-986f-054252e02622" xsi:nil="true"/>
    <OBJEmailReceivedOnTime xmlns="fda20a09-d8ca-4b54-986f-054252e02622" xsi:nil="true"/>
    <OBJVersionCreatedDate xmlns="fda20a09-d8ca-4b54-986f-054252e02622" xsi:nil="true"/>
    <OBJComment xmlns="fda20a09-d8ca-4b54-986f-054252e02622" xsi:nil="true"/>
    <OBJCreatedBy xmlns="fda20a09-d8ca-4b54-986f-054252e02622" xsi:nil="true"/>
    <OBJEmailTo xmlns="fda20a09-d8ca-4b54-986f-054252e02622" xsi:nil="true"/>
    <OBJVersionID xmlns="fda20a09-d8ca-4b54-986f-054252e02622" xsi:nil="true"/>
    <OBJCreatorID xmlns="fda20a09-d8ca-4b54-986f-054252e02622" xsi:nil="true"/>
    <OBJEmailSent xmlns="fda20a09-d8ca-4b54-986f-054252e02622" xsi:nil="true"/>
    <Activity xmlns="17b29ad0-6390-4bb2-bc69-82dd38087199" xsi:nil="true"/>
    <OBJLegacyObjectID xmlns="fda20a09-d8ca-4b54-986f-054252e02622" xsi:nil="true"/>
    <OBJVersionCreatedBy xmlns="fda20a09-d8ca-4b54-986f-054252e02622" xsi:nil="true"/>
    <de6c2e50564c46c4bb921ba80da8a789 xmlns="d5e8a0de-4767-4177-8312-dc4f1d4290de">
      <Terms xmlns="http://schemas.microsoft.com/office/infopath/2007/PartnerControls">
        <TermInfo xmlns="http://schemas.microsoft.com/office/infopath/2007/PartnerControls">
          <TermName xmlns="http://schemas.microsoft.com/office/infopath/2007/PartnerControls">2021/2022</TermName>
          <TermId xmlns="http://schemas.microsoft.com/office/infopath/2007/PartnerControls">14bf073b-7be2-4419-9426-7cf9c44c7b87</TermId>
        </TermInfo>
      </Terms>
    </de6c2e50564c46c4bb921ba80da8a789>
    <OBJEmailCC xmlns="fda20a09-d8ca-4b54-986f-054252e02622" xsi:nil="true"/>
    <OBJEmailVaulted xmlns="fda20a09-d8ca-4b54-986f-054252e02622" xsi:nil="true"/>
    <OBJSourceBaseObjectID xmlns="fda20a09-d8ca-4b54-986f-054252e02622" xsi:nil="true"/>
    <OBJParentName xmlns="fda20a09-d8ca-4b54-986f-054252e02622" xsi:nil="true"/>
    <OBJStickyNote xmlns="fda20a09-d8ca-4b54-986f-054252e02622" xsi:nil="true"/>
    <HasValue xmlns="17b29ad0-6390-4bb2-bc69-82dd38087199">No</HasValue>
    <SDModifiedBy xmlns="fda20a09-d8ca-4b54-986f-054252e02622">
      <UserInfo>
        <DisplayName/>
        <AccountId xsi:nil="true"/>
        <AccountType/>
      </UserInfo>
    </SDModifiedBy>
    <OBJEmailReceivedBy xmlns="fda20a09-d8ca-4b54-986f-054252e02622" xsi:nil="true"/>
    <OBJVersionLabel xmlns="fda20a09-d8ca-4b54-986f-054252e02622" xsi:nil="true"/>
    <TaxCatchAll xmlns="d5e8a0de-4767-4177-8312-dc4f1d4290de">
      <Value>2</Value>
    </TaxCatchAll>
    <OBJEmailSubject xmlns="fda20a09-d8ca-4b54-986f-054252e02622" xsi:nil="true"/>
    <SDCreatedDate xmlns="fda20a09-d8ca-4b54-986f-054252e02622" xsi:nil="true"/>
    <OBJOwnerName xmlns="fda20a09-d8ca-4b54-986f-054252e02622" xsi:nil="true"/>
    <SDCreatedBy xmlns="fda20a09-d8ca-4b54-986f-054252e02622">
      <UserInfo>
        <DisplayName/>
        <AccountId xsi:nil="true"/>
        <AccountType/>
      </UserInfo>
    </SDCreatedBy>
    <Function xmlns="fda20a09-d8ca-4b54-986f-054252e02622" xsi:nil="true"/>
    <OBJCreatedDate xmlns="fda20a09-d8ca-4b54-986f-054252e02622" xsi:nil="true"/>
    <OBJDateUpdated xmlns="fda20a09-d8ca-4b54-986f-054252e02622" xsi:nil="true"/>
    <OBJID xmlns="fda20a09-d8ca-4b54-986f-054252e02622" xsi:nil="true"/>
    <OBJParentID xmlns="fda20a09-d8ca-4b54-986f-054252e02622" xsi:nil="true"/>
    <OBJExtension xmlns="fda20a09-d8ca-4b54-986f-054252e02622" xsi:nil="true"/>
    <OBJVersionCreatorID xmlns="fda20a09-d8ca-4b54-986f-054252e02622" xsi:nil="true"/>
    <Region xmlns="fda20a09-d8ca-4b54-986f-054252e02622" xsi:nil="true"/>
    <OBJEmailSentOnTime xmlns="fda20a09-d8ca-4b54-986f-054252e02622" xsi:nil="true"/>
    <OBJVersionNumber xmlns="fda20a09-d8ca-4b54-986f-054252e02622" xsi:nil="true"/>
    <_dlc_DocId xmlns="fda20a09-d8ca-4b54-986f-054252e02622">DOCS-1913979279-1689</_dlc_DocId>
    <_dlc_DocIdUrl xmlns="fda20a09-d8ca-4b54-986f-054252e02622">
      <Url>https://orangatamarikigovtnz.sharepoint.com/sites/POS-PolicyTeam/_layouts/15/DocIdRedir.aspx?ID=DOCS-1913979279-1689</Url>
      <Description>DOCS-1913979279-1689</Description>
    </_dlc_DocIdUrl>
  </documentManagement>
</p:properties>
</file>

<file path=customXml/itemProps1.xml><?xml version="1.0" encoding="utf-8"?>
<ds:datastoreItem xmlns:ds="http://schemas.openxmlformats.org/officeDocument/2006/customXml" ds:itemID="{06046FD9-AE34-452D-84C6-765F30FA24C2}">
  <ds:schemaRefs>
    <ds:schemaRef ds:uri="http://schemas.microsoft.com/sharepoint/v3/contenttype/forms"/>
  </ds:schemaRefs>
</ds:datastoreItem>
</file>

<file path=customXml/itemProps2.xml><?xml version="1.0" encoding="utf-8"?>
<ds:datastoreItem xmlns:ds="http://schemas.openxmlformats.org/officeDocument/2006/customXml" ds:itemID="{FB6C0B6C-78DD-4C92-8EDD-EA0C11C983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a20a09-d8ca-4b54-986f-054252e02622"/>
    <ds:schemaRef ds:uri="d5e8a0de-4767-4177-8312-dc4f1d4290de"/>
    <ds:schemaRef ds:uri="17b29ad0-6390-4bb2-bc69-82dd380871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9DE1C9F-8DBD-4322-BDB8-8D912C0931E9}">
  <ds:schemaRefs>
    <ds:schemaRef ds:uri="http://schemas.microsoft.com/sharepoint/events"/>
  </ds:schemaRefs>
</ds:datastoreItem>
</file>

<file path=customXml/itemProps4.xml><?xml version="1.0" encoding="utf-8"?>
<ds:datastoreItem xmlns:ds="http://schemas.openxmlformats.org/officeDocument/2006/customXml" ds:itemID="{65FBBDFE-30CD-4AD1-8CED-EACEA812D7E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17b29ad0-6390-4bb2-bc69-82dd38087199"/>
    <ds:schemaRef ds:uri="http://purl.org/dc/elements/1.1/"/>
    <ds:schemaRef ds:uri="http://schemas.microsoft.com/office/2006/metadata/properties"/>
    <ds:schemaRef ds:uri="d5e8a0de-4767-4177-8312-dc4f1d4290de"/>
    <ds:schemaRef ds:uri="fda20a09-d8ca-4b54-986f-054252e0262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9400</TotalTime>
  <Words>605</Words>
  <Application>Microsoft Office PowerPoint</Application>
  <PresentationFormat>Widescreen</PresentationFormat>
  <Paragraphs>56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OT Green Theme</vt:lpstr>
      <vt:lpstr>Information Session – Residential Care and Other Matters Amendment Bill</vt:lpstr>
      <vt:lpstr>Purpose</vt:lpstr>
      <vt:lpstr>Context</vt:lpstr>
      <vt:lpstr>Matters under review: Residential care</vt:lpstr>
      <vt:lpstr>Other matters under review</vt:lpstr>
      <vt:lpstr>Aim for engagement</vt:lpstr>
      <vt:lpstr>Who can contribute?</vt:lpstr>
      <vt:lpstr>What stuff can be changed?</vt:lpstr>
      <vt:lpstr>What stuff can’t be changed</vt:lpstr>
      <vt:lpstr>How can you get involved</vt:lpstr>
      <vt:lpstr>Next steps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Legislation</dc:title>
  <dc:creator>Andre Anderson</dc:creator>
  <cp:lastModifiedBy>Charlie Pearson</cp:lastModifiedBy>
  <cp:revision>8</cp:revision>
  <dcterms:created xsi:type="dcterms:W3CDTF">2021-08-09T22:41:19Z</dcterms:created>
  <dcterms:modified xsi:type="dcterms:W3CDTF">2022-07-28T00:17:21Z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0x0101009AC5B26F186645428B97C7B3A844A814</vt:lpwstr>
  </property>
  <property fmtid="{D5CDD505-2E9C-101B-9397-08002B2CF9AE}" pid="3" name="FinancialYear">
    <vt:lpwstr>2;#2021/2022|14bf073b-7be2-4419-9426-7cf9c44c7b87</vt:lpwstr>
  </property>
  <property fmtid="{D5CDD505-2E9C-101B-9397-08002B2CF9AE}" pid="4" name="_dlc_DocIdItemGuid">
    <vt:lpwstr>2c89a66e-baab-4a01-8a87-6c549abacd97</vt:lpwstr>
  </property>
  <property fmtid="{D5CDD505-2E9C-101B-9397-08002B2CF9AE}" pid="5" name="SharedWithUsers">
    <vt:lpwstr>1030;#Josalin Saffer;#995;#Andre Anderson;#350;#Gareth Dyer</vt:lpwstr>
  </property>
  <property fmtid="{D5CDD505-2E9C-101B-9397-08002B2CF9AE}" pid="6" name="MSIP_Label_add5b6ab-f264-4b64-a030-5e031c3d41e9_Enabled">
    <vt:lpwstr>true</vt:lpwstr>
  </property>
  <property fmtid="{D5CDD505-2E9C-101B-9397-08002B2CF9AE}" pid="7" name="MSIP_Label_add5b6ab-f264-4b64-a030-5e031c3d41e9_SetDate">
    <vt:lpwstr>2022-07-28T00:17:14Z</vt:lpwstr>
  </property>
  <property fmtid="{D5CDD505-2E9C-101B-9397-08002B2CF9AE}" pid="8" name="MSIP_Label_add5b6ab-f264-4b64-a030-5e031c3d41e9_Method">
    <vt:lpwstr>Privileged</vt:lpwstr>
  </property>
  <property fmtid="{D5CDD505-2E9C-101B-9397-08002B2CF9AE}" pid="9" name="MSIP_Label_add5b6ab-f264-4b64-a030-5e031c3d41e9_Name">
    <vt:lpwstr>add5b6ab-f264-4b64-a030-5e031c3d41e9</vt:lpwstr>
  </property>
  <property fmtid="{D5CDD505-2E9C-101B-9397-08002B2CF9AE}" pid="10" name="MSIP_Label_add5b6ab-f264-4b64-a030-5e031c3d41e9_SiteId">
    <vt:lpwstr>5c908180-a006-403f-b9be-8829934f08dd</vt:lpwstr>
  </property>
  <property fmtid="{D5CDD505-2E9C-101B-9397-08002B2CF9AE}" pid="11" name="MSIP_Label_add5b6ab-f264-4b64-a030-5e031c3d41e9_ActionId">
    <vt:lpwstr>35230ec2-3df5-42a4-a090-75879be30a24</vt:lpwstr>
  </property>
  <property fmtid="{D5CDD505-2E9C-101B-9397-08002B2CF9AE}" pid="12" name="MSIP_Label_add5b6ab-f264-4b64-a030-5e031c3d41e9_ContentBits">
    <vt:lpwstr>1</vt:lpwstr>
  </property>
</Properties>
</file>