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6"/>
  </p:notesMasterIdLst>
  <p:sldIdLst>
    <p:sldId id="256" r:id="rId5"/>
    <p:sldId id="269" r:id="rId6"/>
    <p:sldId id="258" r:id="rId7"/>
    <p:sldId id="277" r:id="rId8"/>
    <p:sldId id="276" r:id="rId9"/>
    <p:sldId id="261" r:id="rId10"/>
    <p:sldId id="281" r:id="rId11"/>
    <p:sldId id="264" r:id="rId12"/>
    <p:sldId id="262" r:id="rId13"/>
    <p:sldId id="265" r:id="rId14"/>
    <p:sldId id="279" r:id="rId15"/>
    <p:sldId id="278" r:id="rId16"/>
    <p:sldId id="280" r:id="rId17"/>
    <p:sldId id="267" r:id="rId18"/>
    <p:sldId id="260" r:id="rId19"/>
    <p:sldId id="270" r:id="rId20"/>
    <p:sldId id="271" r:id="rId21"/>
    <p:sldId id="272" r:id="rId22"/>
    <p:sldId id="273" r:id="rId23"/>
    <p:sldId id="274" r:id="rId24"/>
    <p:sldId id="25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6084"/>
    <a:srgbClr val="666261"/>
    <a:srgbClr val="5A617B"/>
    <a:srgbClr val="50D6AC"/>
    <a:srgbClr val="99FFCC"/>
    <a:srgbClr val="D2DDF1"/>
    <a:srgbClr val="A5BB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25A00E-9694-4FD9-9ACF-3DE624521346}" v="10" dt="2020-10-15T00:00:07.9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60"/>
  </p:normalViewPr>
  <p:slideViewPr>
    <p:cSldViewPr snapToGrid="0">
      <p:cViewPr varScale="1">
        <p:scale>
          <a:sx n="104" d="100"/>
          <a:sy n="104" d="100"/>
        </p:scale>
        <p:origin x="6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1C1A-A465-451D-83F1-5B5738A28C7A}" type="datetimeFigureOut">
              <a:rPr lang="en-NZ" smtClean="0"/>
              <a:t>19/07/2022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373F02-66A4-4F71-B3A8-9B93E742943C}" type="slidenum">
              <a:rPr lang="en-NZ" smtClean="0"/>
              <a:t>‹#›</a:t>
            </a:fld>
            <a:endParaRPr lang="en-NZ"/>
          </a:p>
        </p:txBody>
      </p:sp>
    </p:spTree>
    <p:extLst>
      <p:ext uri="{BB962C8B-B14F-4D97-AF65-F5344CB8AC3E}">
        <p14:creationId xmlns:p14="http://schemas.microsoft.com/office/powerpoint/2010/main" val="3501429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a:t>Answer Question 4.  </a:t>
            </a:r>
            <a:r>
              <a:rPr lang="en-NZ" sz="1200" dirty="0">
                <a:latin typeface="Roboto" panose="02000000000000000000" pitchFamily="2" charset="0"/>
                <a:ea typeface="Roboto" panose="02000000000000000000" pitchFamily="2" charset="0"/>
              </a:rPr>
              <a:t>If you receive a request from Police or Oranga Tamariki you </a:t>
            </a:r>
            <a:r>
              <a:rPr lang="en-NZ" sz="1200" b="1" dirty="0">
                <a:latin typeface="Roboto" panose="02000000000000000000" pitchFamily="2" charset="0"/>
                <a:ea typeface="Roboto" panose="02000000000000000000" pitchFamily="2" charset="0"/>
              </a:rPr>
              <a:t>must </a:t>
            </a:r>
            <a:r>
              <a:rPr lang="en-NZ" sz="1200" dirty="0">
                <a:latin typeface="Roboto" panose="02000000000000000000" pitchFamily="2" charset="0"/>
                <a:ea typeface="Roboto" panose="02000000000000000000" pitchFamily="2" charset="0"/>
              </a:rPr>
              <a:t>comply unless the information is legally privileged. </a:t>
            </a:r>
          </a:p>
          <a:p>
            <a:endParaRPr lang="en-NZ" dirty="0"/>
          </a:p>
        </p:txBody>
      </p:sp>
      <p:sp>
        <p:nvSpPr>
          <p:cNvPr id="4" name="Slide Number Placeholder 3"/>
          <p:cNvSpPr>
            <a:spLocks noGrp="1"/>
          </p:cNvSpPr>
          <p:nvPr>
            <p:ph type="sldNum" sz="quarter" idx="5"/>
          </p:nvPr>
        </p:nvSpPr>
        <p:spPr/>
        <p:txBody>
          <a:bodyPr/>
          <a:lstStyle/>
          <a:p>
            <a:fld id="{A5373F02-66A4-4F71-B3A8-9B93E742943C}" type="slidenum">
              <a:rPr lang="en-NZ" smtClean="0"/>
              <a:t>9</a:t>
            </a:fld>
            <a:endParaRPr lang="en-NZ"/>
          </a:p>
        </p:txBody>
      </p:sp>
    </p:spTree>
    <p:extLst>
      <p:ext uri="{BB962C8B-B14F-4D97-AF65-F5344CB8AC3E}">
        <p14:creationId xmlns:p14="http://schemas.microsoft.com/office/powerpoint/2010/main" val="797004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 answer to 1 and 2 is Yes as long as you are sharing for one for one or more of the purpose laid out in section 66C and you are sharing in good faith. </a:t>
            </a:r>
          </a:p>
        </p:txBody>
      </p:sp>
      <p:sp>
        <p:nvSpPr>
          <p:cNvPr id="4" name="Slide Number Placeholder 3"/>
          <p:cNvSpPr>
            <a:spLocks noGrp="1"/>
          </p:cNvSpPr>
          <p:nvPr>
            <p:ph type="sldNum" sz="quarter" idx="5"/>
          </p:nvPr>
        </p:nvSpPr>
        <p:spPr/>
        <p:txBody>
          <a:bodyPr/>
          <a:lstStyle/>
          <a:p>
            <a:fld id="{A5373F02-66A4-4F71-B3A8-9B93E742943C}" type="slidenum">
              <a:rPr lang="en-NZ" smtClean="0"/>
              <a:t>17</a:t>
            </a:fld>
            <a:endParaRPr lang="en-NZ"/>
          </a:p>
        </p:txBody>
      </p:sp>
    </p:spTree>
    <p:extLst>
      <p:ext uri="{BB962C8B-B14F-4D97-AF65-F5344CB8AC3E}">
        <p14:creationId xmlns:p14="http://schemas.microsoft.com/office/powerpoint/2010/main" val="627290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6474B-095F-4567-B1A0-7276B1A9FA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E307634-8ADD-422B-B0C5-62968C9F77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AA973B96-3D6A-4B9A-9C0B-132FFDFABC68}"/>
              </a:ext>
            </a:extLst>
          </p:cNvPr>
          <p:cNvSpPr>
            <a:spLocks noGrp="1"/>
          </p:cNvSpPr>
          <p:nvPr>
            <p:ph type="dt" sz="half" idx="10"/>
          </p:nvPr>
        </p:nvSpPr>
        <p:spPr/>
        <p:txBody>
          <a:bodyPr/>
          <a:lstStyle/>
          <a:p>
            <a:fld id="{BCA7BC6D-31D2-4010-A2EC-760196F09376}" type="datetime1">
              <a:rPr lang="en-NZ" smtClean="0"/>
              <a:t>19/07/2022</a:t>
            </a:fld>
            <a:endParaRPr lang="en-NZ" dirty="0"/>
          </a:p>
        </p:txBody>
      </p:sp>
      <p:sp>
        <p:nvSpPr>
          <p:cNvPr id="5" name="Footer Placeholder 4">
            <a:extLst>
              <a:ext uri="{FF2B5EF4-FFF2-40B4-BE49-F238E27FC236}">
                <a16:creationId xmlns:a16="http://schemas.microsoft.com/office/drawing/2014/main" id="{93D5439C-FD33-4925-842A-2DDBC7D07975}"/>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12EE4EE0-9FFC-4563-8D8B-5955D98AB72B}"/>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1250112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3CBB3-84F7-47DD-AFC4-999CDC7F420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149B010A-FFC7-4B01-BFD6-CDF71CB058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724F42-07B7-4331-B71D-7124AAAE5E92}"/>
              </a:ext>
            </a:extLst>
          </p:cNvPr>
          <p:cNvSpPr>
            <a:spLocks noGrp="1"/>
          </p:cNvSpPr>
          <p:nvPr>
            <p:ph type="dt" sz="half" idx="10"/>
          </p:nvPr>
        </p:nvSpPr>
        <p:spPr/>
        <p:txBody>
          <a:bodyPr/>
          <a:lstStyle/>
          <a:p>
            <a:fld id="{D1A119D1-FCD9-4BF9-9B8A-C2BDA45D753C}" type="datetime1">
              <a:rPr lang="en-NZ" smtClean="0"/>
              <a:t>19/07/2022</a:t>
            </a:fld>
            <a:endParaRPr lang="en-NZ" dirty="0"/>
          </a:p>
        </p:txBody>
      </p:sp>
      <p:sp>
        <p:nvSpPr>
          <p:cNvPr id="5" name="Footer Placeholder 4">
            <a:extLst>
              <a:ext uri="{FF2B5EF4-FFF2-40B4-BE49-F238E27FC236}">
                <a16:creationId xmlns:a16="http://schemas.microsoft.com/office/drawing/2014/main" id="{C1E6CCD4-6AB8-4D82-AB4E-FC9B4D981422}"/>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82F3432B-D9C2-4EB1-96A5-5EDD3EC00A68}"/>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1163779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36CD58-C487-4631-A882-5385F44BE2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2B4E7-A1AF-4265-AA7E-12590C5C7A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26A9205-0336-47CE-8718-62713410D215}"/>
              </a:ext>
            </a:extLst>
          </p:cNvPr>
          <p:cNvSpPr>
            <a:spLocks noGrp="1"/>
          </p:cNvSpPr>
          <p:nvPr>
            <p:ph type="dt" sz="half" idx="10"/>
          </p:nvPr>
        </p:nvSpPr>
        <p:spPr/>
        <p:txBody>
          <a:bodyPr/>
          <a:lstStyle/>
          <a:p>
            <a:fld id="{2ECEF167-4CF2-4A1E-B123-F0C56E5147D1}" type="datetime1">
              <a:rPr lang="en-NZ" smtClean="0"/>
              <a:t>19/07/2022</a:t>
            </a:fld>
            <a:endParaRPr lang="en-NZ" dirty="0"/>
          </a:p>
        </p:txBody>
      </p:sp>
      <p:sp>
        <p:nvSpPr>
          <p:cNvPr id="5" name="Footer Placeholder 4">
            <a:extLst>
              <a:ext uri="{FF2B5EF4-FFF2-40B4-BE49-F238E27FC236}">
                <a16:creationId xmlns:a16="http://schemas.microsoft.com/office/drawing/2014/main" id="{27B18665-8200-4198-82F2-42194F60710B}"/>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5087FD68-0948-49B7-93CB-DC69A8FF784B}"/>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2535791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4592-7466-4C90-939F-6CA5A14D326D}"/>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7BC951D-6F74-478E-BCAF-A71A8EB59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63B09DC-E139-4405-9B9A-CCC404B07C15}"/>
              </a:ext>
            </a:extLst>
          </p:cNvPr>
          <p:cNvSpPr>
            <a:spLocks noGrp="1"/>
          </p:cNvSpPr>
          <p:nvPr>
            <p:ph type="dt" sz="half" idx="10"/>
          </p:nvPr>
        </p:nvSpPr>
        <p:spPr/>
        <p:txBody>
          <a:bodyPr/>
          <a:lstStyle/>
          <a:p>
            <a:fld id="{2667122D-5B90-4906-A704-C8BD1BEB7363}" type="datetime1">
              <a:rPr lang="en-NZ" smtClean="0"/>
              <a:t>19/07/2022</a:t>
            </a:fld>
            <a:endParaRPr lang="en-NZ" dirty="0"/>
          </a:p>
        </p:txBody>
      </p:sp>
      <p:sp>
        <p:nvSpPr>
          <p:cNvPr id="5" name="Footer Placeholder 4">
            <a:extLst>
              <a:ext uri="{FF2B5EF4-FFF2-40B4-BE49-F238E27FC236}">
                <a16:creationId xmlns:a16="http://schemas.microsoft.com/office/drawing/2014/main" id="{E5BEAB04-EF86-4C0A-973D-C1A9192A4D9D}"/>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AA24CD57-DE23-453D-AA20-01EEFD169C0F}"/>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3291759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6C621-45EF-425C-A673-19A4E2BE0D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94116BF6-1B59-4DE4-B82B-9336C3B85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606FD0-4C9B-43FC-BDBA-804598BBA5D3}"/>
              </a:ext>
            </a:extLst>
          </p:cNvPr>
          <p:cNvSpPr>
            <a:spLocks noGrp="1"/>
          </p:cNvSpPr>
          <p:nvPr>
            <p:ph type="dt" sz="half" idx="10"/>
          </p:nvPr>
        </p:nvSpPr>
        <p:spPr/>
        <p:txBody>
          <a:bodyPr/>
          <a:lstStyle/>
          <a:p>
            <a:fld id="{B34B8562-1457-4A03-9E94-CEEF4363DF4B}" type="datetime1">
              <a:rPr lang="en-NZ" smtClean="0"/>
              <a:t>19/07/2022</a:t>
            </a:fld>
            <a:endParaRPr lang="en-NZ" dirty="0"/>
          </a:p>
        </p:txBody>
      </p:sp>
      <p:sp>
        <p:nvSpPr>
          <p:cNvPr id="5" name="Footer Placeholder 4">
            <a:extLst>
              <a:ext uri="{FF2B5EF4-FFF2-40B4-BE49-F238E27FC236}">
                <a16:creationId xmlns:a16="http://schemas.microsoft.com/office/drawing/2014/main" id="{D4D38323-27E5-489F-8D4B-B55EA3047BB3}"/>
              </a:ext>
            </a:extLst>
          </p:cNvPr>
          <p:cNvSpPr>
            <a:spLocks noGrp="1"/>
          </p:cNvSpPr>
          <p:nvPr>
            <p:ph type="ftr" sz="quarter" idx="11"/>
          </p:nvPr>
        </p:nvSpPr>
        <p:spPr/>
        <p:txBody>
          <a:bodyPr/>
          <a:lstStyle/>
          <a:p>
            <a:endParaRPr lang="en-NZ" dirty="0"/>
          </a:p>
        </p:txBody>
      </p:sp>
      <p:sp>
        <p:nvSpPr>
          <p:cNvPr id="6" name="Slide Number Placeholder 5">
            <a:extLst>
              <a:ext uri="{FF2B5EF4-FFF2-40B4-BE49-F238E27FC236}">
                <a16:creationId xmlns:a16="http://schemas.microsoft.com/office/drawing/2014/main" id="{D49BCDBE-BB9F-49C5-B0E9-30CFFE78C815}"/>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3654864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E378C-EDBE-4A0F-A7D1-9812949A7AE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77CCBBE-B881-41F5-9E52-7801815D9B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F7F8AD1A-DF7F-43E3-8C15-27BBEC4E75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B33A9B00-BA2E-4A71-AF61-E82F319E875D}"/>
              </a:ext>
            </a:extLst>
          </p:cNvPr>
          <p:cNvSpPr>
            <a:spLocks noGrp="1"/>
          </p:cNvSpPr>
          <p:nvPr>
            <p:ph type="dt" sz="half" idx="10"/>
          </p:nvPr>
        </p:nvSpPr>
        <p:spPr/>
        <p:txBody>
          <a:bodyPr/>
          <a:lstStyle/>
          <a:p>
            <a:fld id="{391D7772-1220-4879-9F40-592A7BE139BC}" type="datetime1">
              <a:rPr lang="en-NZ" smtClean="0"/>
              <a:t>19/07/2022</a:t>
            </a:fld>
            <a:endParaRPr lang="en-NZ" dirty="0"/>
          </a:p>
        </p:txBody>
      </p:sp>
      <p:sp>
        <p:nvSpPr>
          <p:cNvPr id="6" name="Footer Placeholder 5">
            <a:extLst>
              <a:ext uri="{FF2B5EF4-FFF2-40B4-BE49-F238E27FC236}">
                <a16:creationId xmlns:a16="http://schemas.microsoft.com/office/drawing/2014/main" id="{4B26E374-50C2-435C-8E9F-06ACD22FB42C}"/>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C721A5BB-995B-49C5-8C6F-51A9B876A3E5}"/>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924784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3BD65-7C4A-4EFF-8521-CD84D7457E85}"/>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B4D9701-AE74-44D4-A9E2-B7F652F140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9A35E3-60FC-4A51-915E-448CDE8768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7E628046-E136-4830-A420-2CDAE7524A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7548F1-6114-497B-9FBE-3E467743B2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6C059CFA-A28E-4394-AD7C-F89A5F6AF119}"/>
              </a:ext>
            </a:extLst>
          </p:cNvPr>
          <p:cNvSpPr>
            <a:spLocks noGrp="1"/>
          </p:cNvSpPr>
          <p:nvPr>
            <p:ph type="dt" sz="half" idx="10"/>
          </p:nvPr>
        </p:nvSpPr>
        <p:spPr/>
        <p:txBody>
          <a:bodyPr/>
          <a:lstStyle/>
          <a:p>
            <a:fld id="{5A20900E-4D17-4E18-9989-35D951853CF4}" type="datetime1">
              <a:rPr lang="en-NZ" smtClean="0"/>
              <a:t>19/07/2022</a:t>
            </a:fld>
            <a:endParaRPr lang="en-NZ" dirty="0"/>
          </a:p>
        </p:txBody>
      </p:sp>
      <p:sp>
        <p:nvSpPr>
          <p:cNvPr id="8" name="Footer Placeholder 7">
            <a:extLst>
              <a:ext uri="{FF2B5EF4-FFF2-40B4-BE49-F238E27FC236}">
                <a16:creationId xmlns:a16="http://schemas.microsoft.com/office/drawing/2014/main" id="{CD729449-AB8E-4A86-851B-BE7DED8313D6}"/>
              </a:ext>
            </a:extLst>
          </p:cNvPr>
          <p:cNvSpPr>
            <a:spLocks noGrp="1"/>
          </p:cNvSpPr>
          <p:nvPr>
            <p:ph type="ftr" sz="quarter" idx="11"/>
          </p:nvPr>
        </p:nvSpPr>
        <p:spPr/>
        <p:txBody>
          <a:bodyPr/>
          <a:lstStyle/>
          <a:p>
            <a:endParaRPr lang="en-NZ" dirty="0"/>
          </a:p>
        </p:txBody>
      </p:sp>
      <p:sp>
        <p:nvSpPr>
          <p:cNvPr id="9" name="Slide Number Placeholder 8">
            <a:extLst>
              <a:ext uri="{FF2B5EF4-FFF2-40B4-BE49-F238E27FC236}">
                <a16:creationId xmlns:a16="http://schemas.microsoft.com/office/drawing/2014/main" id="{DD0E00FB-1191-4F2E-9EBF-38408C61E2CA}"/>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1836605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F849F-0D01-457C-8CA9-0B4BD90CCC57}"/>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58DCD78-5F74-4F74-A8B9-9B929459B07C}"/>
              </a:ext>
            </a:extLst>
          </p:cNvPr>
          <p:cNvSpPr>
            <a:spLocks noGrp="1"/>
          </p:cNvSpPr>
          <p:nvPr>
            <p:ph type="dt" sz="half" idx="10"/>
          </p:nvPr>
        </p:nvSpPr>
        <p:spPr/>
        <p:txBody>
          <a:bodyPr/>
          <a:lstStyle/>
          <a:p>
            <a:fld id="{8EDB6D6F-7847-4EAA-912E-48679C985E0F}" type="datetime1">
              <a:rPr lang="en-NZ" smtClean="0"/>
              <a:t>19/07/2022</a:t>
            </a:fld>
            <a:endParaRPr lang="en-NZ" dirty="0"/>
          </a:p>
        </p:txBody>
      </p:sp>
      <p:sp>
        <p:nvSpPr>
          <p:cNvPr id="4" name="Footer Placeholder 3">
            <a:extLst>
              <a:ext uri="{FF2B5EF4-FFF2-40B4-BE49-F238E27FC236}">
                <a16:creationId xmlns:a16="http://schemas.microsoft.com/office/drawing/2014/main" id="{75236CFC-647C-455F-9343-EF97393EC925}"/>
              </a:ext>
            </a:extLst>
          </p:cNvPr>
          <p:cNvSpPr>
            <a:spLocks noGrp="1"/>
          </p:cNvSpPr>
          <p:nvPr>
            <p:ph type="ftr" sz="quarter" idx="11"/>
          </p:nvPr>
        </p:nvSpPr>
        <p:spPr/>
        <p:txBody>
          <a:bodyPr/>
          <a:lstStyle/>
          <a:p>
            <a:endParaRPr lang="en-NZ" dirty="0"/>
          </a:p>
        </p:txBody>
      </p:sp>
      <p:sp>
        <p:nvSpPr>
          <p:cNvPr id="5" name="Slide Number Placeholder 4">
            <a:extLst>
              <a:ext uri="{FF2B5EF4-FFF2-40B4-BE49-F238E27FC236}">
                <a16:creationId xmlns:a16="http://schemas.microsoft.com/office/drawing/2014/main" id="{14DCCC70-3AAE-460C-890B-6639BCDE1E29}"/>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1345156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0EA009-E220-4978-97AB-2AA261F2307C}"/>
              </a:ext>
            </a:extLst>
          </p:cNvPr>
          <p:cNvSpPr>
            <a:spLocks noGrp="1"/>
          </p:cNvSpPr>
          <p:nvPr>
            <p:ph type="dt" sz="half" idx="10"/>
          </p:nvPr>
        </p:nvSpPr>
        <p:spPr/>
        <p:txBody>
          <a:bodyPr/>
          <a:lstStyle/>
          <a:p>
            <a:fld id="{633BB9FF-78A0-4731-BD81-E4CABF2FFF2B}" type="datetime1">
              <a:rPr lang="en-NZ" smtClean="0"/>
              <a:t>19/07/2022</a:t>
            </a:fld>
            <a:endParaRPr lang="en-NZ" dirty="0"/>
          </a:p>
        </p:txBody>
      </p:sp>
      <p:sp>
        <p:nvSpPr>
          <p:cNvPr id="3" name="Footer Placeholder 2">
            <a:extLst>
              <a:ext uri="{FF2B5EF4-FFF2-40B4-BE49-F238E27FC236}">
                <a16:creationId xmlns:a16="http://schemas.microsoft.com/office/drawing/2014/main" id="{12BBE6F2-38B6-4268-8232-11BE6F80AAD0}"/>
              </a:ext>
            </a:extLst>
          </p:cNvPr>
          <p:cNvSpPr>
            <a:spLocks noGrp="1"/>
          </p:cNvSpPr>
          <p:nvPr>
            <p:ph type="ftr" sz="quarter" idx="11"/>
          </p:nvPr>
        </p:nvSpPr>
        <p:spPr/>
        <p:txBody>
          <a:bodyPr/>
          <a:lstStyle/>
          <a:p>
            <a:endParaRPr lang="en-NZ" dirty="0"/>
          </a:p>
        </p:txBody>
      </p:sp>
      <p:sp>
        <p:nvSpPr>
          <p:cNvPr id="4" name="Slide Number Placeholder 3">
            <a:extLst>
              <a:ext uri="{FF2B5EF4-FFF2-40B4-BE49-F238E27FC236}">
                <a16:creationId xmlns:a16="http://schemas.microsoft.com/office/drawing/2014/main" id="{8D1A7714-A1E7-4398-9165-74E7F5BA986B}"/>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4185041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69E71-E918-4DC4-9334-1684E3BCCE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E09ABF0C-74CC-438A-8683-9A364226D3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1979FCD3-3E14-4005-890B-200F66ABE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2944DB-7141-4969-8CA6-B4E87304B064}"/>
              </a:ext>
            </a:extLst>
          </p:cNvPr>
          <p:cNvSpPr>
            <a:spLocks noGrp="1"/>
          </p:cNvSpPr>
          <p:nvPr>
            <p:ph type="dt" sz="half" idx="10"/>
          </p:nvPr>
        </p:nvSpPr>
        <p:spPr/>
        <p:txBody>
          <a:bodyPr/>
          <a:lstStyle/>
          <a:p>
            <a:fld id="{2AB3D6C8-925A-4580-949A-362B7E23C3D2}" type="datetime1">
              <a:rPr lang="en-NZ" smtClean="0"/>
              <a:t>19/07/2022</a:t>
            </a:fld>
            <a:endParaRPr lang="en-NZ" dirty="0"/>
          </a:p>
        </p:txBody>
      </p:sp>
      <p:sp>
        <p:nvSpPr>
          <p:cNvPr id="6" name="Footer Placeholder 5">
            <a:extLst>
              <a:ext uri="{FF2B5EF4-FFF2-40B4-BE49-F238E27FC236}">
                <a16:creationId xmlns:a16="http://schemas.microsoft.com/office/drawing/2014/main" id="{A7A10719-B837-49DB-9966-C7D54F646185}"/>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405373C4-1D29-4C66-9091-6CF1B399513E}"/>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2689024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19140-5972-42B3-8F4B-BF9C27900C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5BEA80D3-137A-4997-8EA2-318E7E2398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4" name="Text Placeholder 3">
            <a:extLst>
              <a:ext uri="{FF2B5EF4-FFF2-40B4-BE49-F238E27FC236}">
                <a16:creationId xmlns:a16="http://schemas.microsoft.com/office/drawing/2014/main" id="{D9BCDEE7-889B-4A07-B7D5-4663EC13EA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80C5A9-5FEA-4430-8D67-0EE363FDC0BE}"/>
              </a:ext>
            </a:extLst>
          </p:cNvPr>
          <p:cNvSpPr>
            <a:spLocks noGrp="1"/>
          </p:cNvSpPr>
          <p:nvPr>
            <p:ph type="dt" sz="half" idx="10"/>
          </p:nvPr>
        </p:nvSpPr>
        <p:spPr/>
        <p:txBody>
          <a:bodyPr/>
          <a:lstStyle/>
          <a:p>
            <a:fld id="{F2E3071D-6C6A-45D1-9FE7-EFDD9EA16C6E}" type="datetime1">
              <a:rPr lang="en-NZ" smtClean="0"/>
              <a:t>19/07/2022</a:t>
            </a:fld>
            <a:endParaRPr lang="en-NZ" dirty="0"/>
          </a:p>
        </p:txBody>
      </p:sp>
      <p:sp>
        <p:nvSpPr>
          <p:cNvPr id="6" name="Footer Placeholder 5">
            <a:extLst>
              <a:ext uri="{FF2B5EF4-FFF2-40B4-BE49-F238E27FC236}">
                <a16:creationId xmlns:a16="http://schemas.microsoft.com/office/drawing/2014/main" id="{6E47D7F1-B5E8-44E4-B7B4-A046A2349F9F}"/>
              </a:ext>
            </a:extLst>
          </p:cNvPr>
          <p:cNvSpPr>
            <a:spLocks noGrp="1"/>
          </p:cNvSpPr>
          <p:nvPr>
            <p:ph type="ftr" sz="quarter" idx="11"/>
          </p:nvPr>
        </p:nvSpPr>
        <p:spPr/>
        <p:txBody>
          <a:bodyPr/>
          <a:lstStyle/>
          <a:p>
            <a:endParaRPr lang="en-NZ" dirty="0"/>
          </a:p>
        </p:txBody>
      </p:sp>
      <p:sp>
        <p:nvSpPr>
          <p:cNvPr id="7" name="Slide Number Placeholder 6">
            <a:extLst>
              <a:ext uri="{FF2B5EF4-FFF2-40B4-BE49-F238E27FC236}">
                <a16:creationId xmlns:a16="http://schemas.microsoft.com/office/drawing/2014/main" id="{53670DA3-3255-4792-96FC-E99DF275851D}"/>
              </a:ext>
            </a:extLst>
          </p:cNvPr>
          <p:cNvSpPr>
            <a:spLocks noGrp="1"/>
          </p:cNvSpPr>
          <p:nvPr>
            <p:ph type="sldNum" sz="quarter" idx="12"/>
          </p:nvPr>
        </p:nvSpPr>
        <p:spPr/>
        <p:txBody>
          <a:bodyPr/>
          <a:lstStyle/>
          <a:p>
            <a:fld id="{893FC042-437C-48AE-929E-82F979398CE5}" type="slidenum">
              <a:rPr lang="en-NZ" smtClean="0"/>
              <a:t>‹#›</a:t>
            </a:fld>
            <a:endParaRPr lang="en-NZ" dirty="0"/>
          </a:p>
        </p:txBody>
      </p:sp>
    </p:spTree>
    <p:extLst>
      <p:ext uri="{BB962C8B-B14F-4D97-AF65-F5344CB8AC3E}">
        <p14:creationId xmlns:p14="http://schemas.microsoft.com/office/powerpoint/2010/main" val="267806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CA83B6-2BAC-45D9-9DFC-0418A30AD0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D45FDFF-E715-4184-BE6B-EFC8DD9BB9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9BB94FE-F7E2-4CAF-AE5B-51214F24BC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403BA-F1C6-446D-8D3F-A9CEDEF28C45}" type="datetime1">
              <a:rPr lang="en-NZ" smtClean="0"/>
              <a:t>19/07/2022</a:t>
            </a:fld>
            <a:endParaRPr lang="en-NZ" dirty="0"/>
          </a:p>
        </p:txBody>
      </p:sp>
      <p:sp>
        <p:nvSpPr>
          <p:cNvPr id="5" name="Footer Placeholder 4">
            <a:extLst>
              <a:ext uri="{FF2B5EF4-FFF2-40B4-BE49-F238E27FC236}">
                <a16:creationId xmlns:a16="http://schemas.microsoft.com/office/drawing/2014/main" id="{84AD33E6-7349-40C3-9540-24C3C4905A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a:extLst>
              <a:ext uri="{FF2B5EF4-FFF2-40B4-BE49-F238E27FC236}">
                <a16:creationId xmlns:a16="http://schemas.microsoft.com/office/drawing/2014/main" id="{4F57B1A6-9B7F-441D-8815-5F721FC23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FC042-437C-48AE-929E-82F979398CE5}" type="slidenum">
              <a:rPr lang="en-NZ" smtClean="0"/>
              <a:t>‹#›</a:t>
            </a:fld>
            <a:endParaRPr lang="en-NZ" dirty="0"/>
          </a:p>
        </p:txBody>
      </p:sp>
      <p:sp>
        <p:nvSpPr>
          <p:cNvPr id="8" name="MSIPCMContentMarking" descr="{&quot;HashCode&quot;:862551000,&quot;Placement&quot;:&quot;Header&quot;,&quot;Top&quot;:0.0,&quot;Left&quot;:420.008118,&quot;SlideWidth&quot;:960,&quot;SlideHeight&quot;:540}">
            <a:extLst>
              <a:ext uri="{FF2B5EF4-FFF2-40B4-BE49-F238E27FC236}">
                <a16:creationId xmlns:a16="http://schemas.microsoft.com/office/drawing/2014/main" id="{5F59D352-042F-6E1E-F8C5-7ACBF4A625A1}"/>
              </a:ext>
            </a:extLst>
          </p:cNvPr>
          <p:cNvSpPr txBox="1"/>
          <p:nvPr userDrawn="1"/>
        </p:nvSpPr>
        <p:spPr>
          <a:xfrm>
            <a:off x="5334103" y="0"/>
            <a:ext cx="1523795" cy="330706"/>
          </a:xfrm>
          <a:prstGeom prst="rect">
            <a:avLst/>
          </a:prstGeom>
          <a:noFill/>
        </p:spPr>
        <p:txBody>
          <a:bodyPr vert="horz" wrap="square" lIns="0" tIns="0" rIns="0" bIns="0" rtlCol="0" anchor="ctr" anchorCtr="1">
            <a:spAutoFit/>
          </a:bodyPr>
          <a:lstStyle/>
          <a:p>
            <a:pPr algn="ctr">
              <a:spcBef>
                <a:spcPts val="0"/>
              </a:spcBef>
              <a:spcAft>
                <a:spcPts val="0"/>
              </a:spcAft>
            </a:pPr>
            <a:r>
              <a:rPr lang="en-NZ" sz="1400">
                <a:solidFill>
                  <a:srgbClr val="000000"/>
                </a:solidFill>
                <a:latin typeface="Calibri" panose="020F0502020204030204" pitchFamily="34" charset="0"/>
              </a:rPr>
              <a:t>IN-CONFIDENCE</a:t>
            </a:r>
          </a:p>
        </p:txBody>
      </p:sp>
    </p:spTree>
    <p:extLst>
      <p:ext uri="{BB962C8B-B14F-4D97-AF65-F5344CB8AC3E}">
        <p14:creationId xmlns:p14="http://schemas.microsoft.com/office/powerpoint/2010/main" val="316967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practice.orangatamariki.govt.nz/our-work/information-sharing/how-to-share-information/supporting-definitions-information-shari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practice.orangatamariki.govt.nz/our-work/information-sharing/how-to-share-information/supporting-definitions-information-shar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practice.orangatamariki.govt.nz/our-work/information-sharing/how-to-share-information/supporting-definitions-information-shari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orangatamariki.govt.nz/working-with-children/information-sharing/" TargetMode="External"/><Relationship Id="rId2" Type="http://schemas.openxmlformats.org/officeDocument/2006/relationships/hyperlink" Target="https://www.orangatamariki.govt.nz/working-with-children/information-sharing/" TargetMode="External"/><Relationship Id="rId1" Type="http://schemas.openxmlformats.org/officeDocument/2006/relationships/slideLayout" Target="../slideLayouts/slideLayout2.xml"/><Relationship Id="rId4" Type="http://schemas.openxmlformats.org/officeDocument/2006/relationships/hyperlink" Target="https://www.orangatamariki.govt.nz/working-with-children/information-sharing/guidance-for-sharing-information/"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orangatamariki.govt.nz/working-with-children/information-shar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ractice.orangatamariki.govt.nz/our-work/information-sharing/how-to-share-information/supporting-definitions-information-shar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practice.orangatamariki.govt.nz/our-work/information-sharing/how-to-share-information/supporting-definitions-information-shar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666261"/>
        </a:solidFill>
        <a:effectLst/>
      </p:bgPr>
    </p:bg>
    <p:spTree>
      <p:nvGrpSpPr>
        <p:cNvPr id="1" name=""/>
        <p:cNvGrpSpPr/>
        <p:nvPr/>
      </p:nvGrpSpPr>
      <p:grpSpPr>
        <a:xfrm>
          <a:off x="0" y="0"/>
          <a:ext cx="0" cy="0"/>
          <a:chOff x="0" y="0"/>
          <a:chExt cx="0" cy="0"/>
        </a:xfrm>
      </p:grpSpPr>
      <p:sp>
        <p:nvSpPr>
          <p:cNvPr id="7" name="Partial Circle 6">
            <a:extLst>
              <a:ext uri="{FF2B5EF4-FFF2-40B4-BE49-F238E27FC236}">
                <a16:creationId xmlns:a16="http://schemas.microsoft.com/office/drawing/2014/main" id="{3B4AFE91-C821-4D96-8648-CE3F990A019D}"/>
              </a:ext>
            </a:extLst>
          </p:cNvPr>
          <p:cNvSpPr/>
          <p:nvPr/>
        </p:nvSpPr>
        <p:spPr>
          <a:xfrm rot="5400000">
            <a:off x="-5492874" y="754050"/>
            <a:ext cx="10985747" cy="12207896"/>
          </a:xfrm>
          <a:prstGeom prst="pie">
            <a:avLst>
              <a:gd name="adj1" fmla="val 10791744"/>
              <a:gd name="adj2" fmla="val 16215571"/>
            </a:avLst>
          </a:prstGeom>
          <a:solidFill>
            <a:srgbClr val="5060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
        <p:nvSpPr>
          <p:cNvPr id="2" name="Title 1">
            <a:extLst>
              <a:ext uri="{FF2B5EF4-FFF2-40B4-BE49-F238E27FC236}">
                <a16:creationId xmlns:a16="http://schemas.microsoft.com/office/drawing/2014/main" id="{3419C2AF-75AF-4615-A22D-29757F7C33A7}"/>
              </a:ext>
            </a:extLst>
          </p:cNvPr>
          <p:cNvSpPr>
            <a:spLocks noGrp="1"/>
          </p:cNvSpPr>
          <p:nvPr>
            <p:ph type="ctrTitle"/>
          </p:nvPr>
        </p:nvSpPr>
        <p:spPr>
          <a:xfrm>
            <a:off x="1143000" y="1122364"/>
            <a:ext cx="9144000" cy="2387600"/>
          </a:xfrm>
        </p:spPr>
        <p:txBody>
          <a:bodyPr>
            <a:normAutofit/>
          </a:bodyPr>
          <a:lstStyle/>
          <a:p>
            <a:r>
              <a:rPr lang="en-NZ" sz="7200" b="1" dirty="0">
                <a:solidFill>
                  <a:srgbClr val="50D6AC"/>
                </a:solidFill>
                <a:latin typeface="Roboto" panose="02000000000000000000" pitchFamily="2" charset="0"/>
                <a:ea typeface="Roboto" panose="02000000000000000000" pitchFamily="2" charset="0"/>
              </a:rPr>
              <a:t>Information Sharing </a:t>
            </a:r>
          </a:p>
        </p:txBody>
      </p:sp>
      <p:sp>
        <p:nvSpPr>
          <p:cNvPr id="3" name="Subtitle 2">
            <a:extLst>
              <a:ext uri="{FF2B5EF4-FFF2-40B4-BE49-F238E27FC236}">
                <a16:creationId xmlns:a16="http://schemas.microsoft.com/office/drawing/2014/main" id="{76954197-C7EF-43B7-8F52-AFFD1354F7DD}"/>
              </a:ext>
            </a:extLst>
          </p:cNvPr>
          <p:cNvSpPr>
            <a:spLocks noGrp="1"/>
          </p:cNvSpPr>
          <p:nvPr>
            <p:ph type="subTitle" idx="1"/>
          </p:nvPr>
        </p:nvSpPr>
        <p:spPr>
          <a:xfrm>
            <a:off x="1524000" y="3602037"/>
            <a:ext cx="8602980" cy="2133599"/>
          </a:xfrm>
        </p:spPr>
        <p:txBody>
          <a:bodyPr>
            <a:normAutofit fontScale="77500" lnSpcReduction="20000"/>
          </a:bodyPr>
          <a:lstStyle/>
          <a:p>
            <a:pPr algn="l">
              <a:lnSpc>
                <a:spcPct val="124000"/>
              </a:lnSpc>
              <a:spcBef>
                <a:spcPts val="0"/>
              </a:spcBef>
            </a:pPr>
            <a:r>
              <a:rPr lang="en-NZ" sz="4000" b="1" dirty="0">
                <a:solidFill>
                  <a:schemeClr val="bg1"/>
                </a:solidFill>
                <a:latin typeface="Roboto" panose="02000000000000000000" pitchFamily="2" charset="0"/>
                <a:ea typeface="Roboto" panose="02000000000000000000" pitchFamily="2" charset="0"/>
              </a:rPr>
              <a:t>A resource to support those in the child welfare and protection sector to use the Oranga Tamariki Act information sharing provisions.</a:t>
            </a:r>
          </a:p>
        </p:txBody>
      </p:sp>
      <p:sp>
        <p:nvSpPr>
          <p:cNvPr id="5" name="Partial Circle 4">
            <a:extLst>
              <a:ext uri="{FF2B5EF4-FFF2-40B4-BE49-F238E27FC236}">
                <a16:creationId xmlns:a16="http://schemas.microsoft.com/office/drawing/2014/main" id="{C4C87795-B633-4200-8B87-BA431991C809}"/>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Tree>
    <p:extLst>
      <p:ext uri="{BB962C8B-B14F-4D97-AF65-F5344CB8AC3E}">
        <p14:creationId xmlns:p14="http://schemas.microsoft.com/office/powerpoint/2010/main" val="1912443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8FAC5-7C5F-4E4E-B1C1-834E9A58CD79}"/>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The purpose of sharing information </a:t>
            </a:r>
          </a:p>
        </p:txBody>
      </p:sp>
      <p:sp>
        <p:nvSpPr>
          <p:cNvPr id="3" name="Content Placeholder 2">
            <a:extLst>
              <a:ext uri="{FF2B5EF4-FFF2-40B4-BE49-F238E27FC236}">
                <a16:creationId xmlns:a16="http://schemas.microsoft.com/office/drawing/2014/main" id="{8B3E8EDB-A76C-4EBA-8ACF-D95D7C3891E7}"/>
              </a:ext>
            </a:extLst>
          </p:cNvPr>
          <p:cNvSpPr>
            <a:spLocks noGrp="1"/>
          </p:cNvSpPr>
          <p:nvPr>
            <p:ph idx="1"/>
          </p:nvPr>
        </p:nvSpPr>
        <p:spPr>
          <a:xfrm>
            <a:off x="2947850" y="1765066"/>
            <a:ext cx="6805749" cy="4375150"/>
          </a:xfrm>
        </p:spPr>
        <p:txBody>
          <a:bodyPr>
            <a:normAutofit/>
          </a:bodyPr>
          <a:lstStyle/>
          <a:p>
            <a:pPr marL="0" indent="0">
              <a:buNone/>
            </a:pPr>
            <a:r>
              <a:rPr lang="en-NZ" sz="2400" dirty="0">
                <a:latin typeface="Roboto" panose="02000000000000000000" pitchFamily="2" charset="0"/>
                <a:ea typeface="Roboto" panose="02000000000000000000" pitchFamily="2" charset="0"/>
              </a:rPr>
              <a:t>Information is precious and powerful. The provisions encourage the sharing of information between professionals to support tamariki wellbeing and to assist their whānau as early as possible. </a:t>
            </a:r>
          </a:p>
          <a:p>
            <a:pPr marL="0" indent="0">
              <a:buNone/>
            </a:pPr>
            <a:r>
              <a:rPr lang="en-NZ" sz="2400" dirty="0">
                <a:latin typeface="Roboto" panose="02000000000000000000" pitchFamily="2" charset="0"/>
                <a:ea typeface="Roboto" panose="02000000000000000000" pitchFamily="2" charset="0"/>
              </a:rPr>
              <a:t>Under the Act, information can be shared to </a:t>
            </a:r>
            <a:r>
              <a:rPr lang="en-NZ" sz="2400" b="1" dirty="0">
                <a:latin typeface="Roboto" panose="02000000000000000000" pitchFamily="2" charset="0"/>
                <a:ea typeface="Roboto" panose="02000000000000000000" pitchFamily="2" charset="0"/>
              </a:rPr>
              <a:t>promote the wellbeing </a:t>
            </a:r>
            <a:r>
              <a:rPr lang="en-NZ" sz="2400" dirty="0">
                <a:latin typeface="Roboto" panose="02000000000000000000" pitchFamily="2" charset="0"/>
                <a:ea typeface="Roboto" panose="02000000000000000000" pitchFamily="2" charset="0"/>
              </a:rPr>
              <a:t>of tamariki and their whānau, hapū and iwi.</a:t>
            </a:r>
          </a:p>
          <a:p>
            <a:pPr marL="0" indent="0">
              <a:buNone/>
            </a:pPr>
            <a:r>
              <a:rPr lang="en-NZ" sz="2400" b="1" dirty="0">
                <a:latin typeface="Roboto" panose="02000000000000000000" pitchFamily="2" charset="0"/>
                <a:ea typeface="Roboto" panose="02000000000000000000" pitchFamily="2" charset="0"/>
              </a:rPr>
              <a:t>Note: </a:t>
            </a:r>
            <a:r>
              <a:rPr lang="en-NZ" sz="2400" dirty="0">
                <a:latin typeface="Roboto" panose="02000000000000000000" pitchFamily="2" charset="0"/>
                <a:ea typeface="Roboto" panose="02000000000000000000" pitchFamily="2" charset="0"/>
              </a:rPr>
              <a:t>This is broader than sharing information only about safety concerns with Oranga Tamariki or Police (when tamariki might need care or protection because of possible harm). </a:t>
            </a:r>
          </a:p>
        </p:txBody>
      </p:sp>
      <p:grpSp>
        <p:nvGrpSpPr>
          <p:cNvPr id="7" name="Group 6">
            <a:extLst>
              <a:ext uri="{FF2B5EF4-FFF2-40B4-BE49-F238E27FC236}">
                <a16:creationId xmlns:a16="http://schemas.microsoft.com/office/drawing/2014/main" id="{50354304-B57F-4346-B166-77704CFB3384}"/>
              </a:ext>
            </a:extLst>
          </p:cNvPr>
          <p:cNvGrpSpPr/>
          <p:nvPr/>
        </p:nvGrpSpPr>
        <p:grpSpPr>
          <a:xfrm>
            <a:off x="270756" y="2049778"/>
            <a:ext cx="2492756" cy="2390141"/>
            <a:chOff x="-821868" y="5576058"/>
            <a:chExt cx="2094865" cy="1989064"/>
          </a:xfrm>
          <a:solidFill>
            <a:srgbClr val="506084"/>
          </a:solidFill>
        </p:grpSpPr>
        <p:sp>
          <p:nvSpPr>
            <p:cNvPr id="6" name="Oval 5">
              <a:extLst>
                <a:ext uri="{FF2B5EF4-FFF2-40B4-BE49-F238E27FC236}">
                  <a16:creationId xmlns:a16="http://schemas.microsoft.com/office/drawing/2014/main" id="{999C86E4-7A4F-45C6-B4AE-1310872EBDCC}"/>
                </a:ext>
              </a:extLst>
            </p:cNvPr>
            <p:cNvSpPr/>
            <p:nvPr/>
          </p:nvSpPr>
          <p:spPr>
            <a:xfrm>
              <a:off x="-821868" y="5576058"/>
              <a:ext cx="2094865" cy="19890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NZ" dirty="0">
                  <a:solidFill>
                    <a:schemeClr val="bg1"/>
                  </a:solidFill>
                </a:rPr>
                <a:t>Well-being </a:t>
              </a:r>
            </a:p>
            <a:p>
              <a:pPr algn="ctr"/>
              <a:endParaRPr lang="en-NZ" dirty="0">
                <a:solidFill>
                  <a:schemeClr val="tx1"/>
                </a:solidFill>
              </a:endParaRPr>
            </a:p>
            <a:p>
              <a:pPr algn="ctr"/>
              <a:endParaRPr lang="en-NZ" dirty="0">
                <a:solidFill>
                  <a:schemeClr val="tx1"/>
                </a:solidFill>
              </a:endParaRPr>
            </a:p>
            <a:p>
              <a:pPr algn="ctr"/>
              <a:endParaRPr lang="en-NZ" dirty="0">
                <a:solidFill>
                  <a:schemeClr val="tx1"/>
                </a:solidFill>
              </a:endParaRPr>
            </a:p>
          </p:txBody>
        </p:sp>
        <p:sp>
          <p:nvSpPr>
            <p:cNvPr id="5" name="Oval 4">
              <a:extLst>
                <a:ext uri="{FF2B5EF4-FFF2-40B4-BE49-F238E27FC236}">
                  <a16:creationId xmlns:a16="http://schemas.microsoft.com/office/drawing/2014/main" id="{5FC2BF67-7C60-44D6-AEFC-078F7AFA7F69}"/>
                </a:ext>
              </a:extLst>
            </p:cNvPr>
            <p:cNvSpPr/>
            <p:nvPr/>
          </p:nvSpPr>
          <p:spPr>
            <a:xfrm>
              <a:off x="-228435" y="6498324"/>
              <a:ext cx="907998" cy="814602"/>
            </a:xfrm>
            <a:prstGeom prst="ellipse">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NZ" dirty="0">
                  <a:solidFill>
                    <a:schemeClr val="bg1"/>
                  </a:solidFill>
                </a:rPr>
                <a:t>Safety</a:t>
              </a:r>
            </a:p>
          </p:txBody>
        </p:sp>
      </p:grpSp>
      <p:sp>
        <p:nvSpPr>
          <p:cNvPr id="8" name="Partial Circle 7">
            <a:extLst>
              <a:ext uri="{FF2B5EF4-FFF2-40B4-BE49-F238E27FC236}">
                <a16:creationId xmlns:a16="http://schemas.microsoft.com/office/drawing/2014/main" id="{AA67150F-8E0D-4A4F-A20C-DCA2B0CF135D}"/>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9" name="TextBox 8">
            <a:extLst>
              <a:ext uri="{FF2B5EF4-FFF2-40B4-BE49-F238E27FC236}">
                <a16:creationId xmlns:a16="http://schemas.microsoft.com/office/drawing/2014/main" id="{82255ACA-8066-4642-A6EE-28B32C39DD71}"/>
              </a:ext>
            </a:extLst>
          </p:cNvPr>
          <p:cNvSpPr txBox="1"/>
          <p:nvPr/>
        </p:nvSpPr>
        <p:spPr>
          <a:xfrm>
            <a:off x="335246" y="4491232"/>
            <a:ext cx="2428266" cy="307777"/>
          </a:xfrm>
          <a:prstGeom prst="rect">
            <a:avLst/>
          </a:prstGeom>
          <a:noFill/>
        </p:spPr>
        <p:txBody>
          <a:bodyPr wrap="square" rtlCol="0">
            <a:spAutoFit/>
          </a:bodyPr>
          <a:lstStyle/>
          <a:p>
            <a:r>
              <a:rPr lang="en-NZ" sz="1400" dirty="0">
                <a:latin typeface="Roboto" panose="02000000000000000000" pitchFamily="2" charset="0"/>
                <a:ea typeface="Roboto" panose="02000000000000000000" pitchFamily="2" charset="0"/>
              </a:rPr>
              <a:t>Safety is part of well-being</a:t>
            </a:r>
          </a:p>
        </p:txBody>
      </p:sp>
      <p:sp>
        <p:nvSpPr>
          <p:cNvPr id="4" name="Slide Number Placeholder 3">
            <a:extLst>
              <a:ext uri="{FF2B5EF4-FFF2-40B4-BE49-F238E27FC236}">
                <a16:creationId xmlns:a16="http://schemas.microsoft.com/office/drawing/2014/main" id="{9F330ED1-A219-460A-89E5-19BBEEA5854F}"/>
              </a:ext>
            </a:extLst>
          </p:cNvPr>
          <p:cNvSpPr>
            <a:spLocks noGrp="1"/>
          </p:cNvSpPr>
          <p:nvPr>
            <p:ph type="sldNum" sz="quarter" idx="12"/>
          </p:nvPr>
        </p:nvSpPr>
        <p:spPr/>
        <p:txBody>
          <a:bodyPr/>
          <a:lstStyle/>
          <a:p>
            <a:fld id="{893FC042-437C-48AE-929E-82F979398CE5}" type="slidenum">
              <a:rPr lang="en-NZ" smtClean="0"/>
              <a:t>10</a:t>
            </a:fld>
            <a:endParaRPr lang="en-NZ" dirty="0"/>
          </a:p>
        </p:txBody>
      </p:sp>
    </p:spTree>
    <p:extLst>
      <p:ext uri="{BB962C8B-B14F-4D97-AF65-F5344CB8AC3E}">
        <p14:creationId xmlns:p14="http://schemas.microsoft.com/office/powerpoint/2010/main" val="947427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artial Circle 3">
            <a:extLst>
              <a:ext uri="{FF2B5EF4-FFF2-40B4-BE49-F238E27FC236}">
                <a16:creationId xmlns:a16="http://schemas.microsoft.com/office/drawing/2014/main" id="{34B3321A-2C9E-4E8C-A018-D0391F7E873B}"/>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E89A2F78-58D8-485E-8050-EE78BC78E7F2}"/>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What does wellbeing mean for tamariki and whānau?</a:t>
            </a:r>
          </a:p>
        </p:txBody>
      </p:sp>
      <p:sp>
        <p:nvSpPr>
          <p:cNvPr id="3" name="Content Placeholder 2">
            <a:extLst>
              <a:ext uri="{FF2B5EF4-FFF2-40B4-BE49-F238E27FC236}">
                <a16:creationId xmlns:a16="http://schemas.microsoft.com/office/drawing/2014/main" id="{589537EC-38C5-4273-A715-64CD18D852A2}"/>
              </a:ext>
            </a:extLst>
          </p:cNvPr>
          <p:cNvSpPr>
            <a:spLocks noGrp="1"/>
          </p:cNvSpPr>
          <p:nvPr>
            <p:ph idx="1"/>
          </p:nvPr>
        </p:nvSpPr>
        <p:spPr/>
        <p:txBody>
          <a:bodyPr>
            <a:normAutofit/>
          </a:bodyPr>
          <a:lstStyle/>
          <a:p>
            <a:pPr marL="0" indent="0">
              <a:buNone/>
            </a:pPr>
            <a:r>
              <a:rPr lang="en-NZ" sz="2400" dirty="0">
                <a:latin typeface="Roboto" panose="02000000000000000000" pitchFamily="2" charset="0"/>
                <a:ea typeface="Roboto" panose="02000000000000000000" pitchFamily="2" charset="0"/>
              </a:rPr>
              <a:t>Wellbeing (</a:t>
            </a:r>
            <a:r>
              <a:rPr lang="en-NZ" sz="2400" dirty="0" err="1">
                <a:latin typeface="Roboto" panose="02000000000000000000" pitchFamily="2" charset="0"/>
                <a:ea typeface="Roboto" panose="02000000000000000000" pitchFamily="2" charset="0"/>
              </a:rPr>
              <a:t>oranga</a:t>
            </a:r>
            <a:r>
              <a:rPr lang="en-NZ" sz="2400" dirty="0">
                <a:latin typeface="Roboto" panose="02000000000000000000" pitchFamily="2" charset="0"/>
                <a:ea typeface="Roboto" panose="02000000000000000000" pitchFamily="2" charset="0"/>
              </a:rPr>
              <a:t>) can include things like: </a:t>
            </a:r>
          </a:p>
          <a:p>
            <a:r>
              <a:rPr lang="en-NZ" sz="2400" dirty="0">
                <a:latin typeface="Roboto" panose="02000000000000000000" pitchFamily="2" charset="0"/>
                <a:ea typeface="Roboto" panose="02000000000000000000" pitchFamily="2" charset="0"/>
              </a:rPr>
              <a:t>strong positive whānau relationships</a:t>
            </a:r>
          </a:p>
          <a:p>
            <a:r>
              <a:rPr lang="en-NZ" sz="2400" dirty="0">
                <a:latin typeface="Roboto" panose="02000000000000000000" pitchFamily="2" charset="0"/>
                <a:ea typeface="Roboto" panose="02000000000000000000" pitchFamily="2" charset="0"/>
              </a:rPr>
              <a:t>spiritual and cultural connections</a:t>
            </a:r>
          </a:p>
          <a:p>
            <a:r>
              <a:rPr lang="en-NZ" sz="2400" dirty="0">
                <a:latin typeface="Roboto" panose="02000000000000000000" pitchFamily="2" charset="0"/>
                <a:ea typeface="Roboto" panose="02000000000000000000" pitchFamily="2" charset="0"/>
              </a:rPr>
              <a:t>having their developmental needs meet and supported – education, behaviour, life skills and selfcare skills</a:t>
            </a:r>
          </a:p>
          <a:p>
            <a:r>
              <a:rPr lang="en-NZ" sz="2400" dirty="0">
                <a:latin typeface="Roboto" panose="02000000000000000000" pitchFamily="2" charset="0"/>
                <a:ea typeface="Roboto" panose="02000000000000000000" pitchFamily="2" charset="0"/>
              </a:rPr>
              <a:t>emotional resilience and support</a:t>
            </a:r>
          </a:p>
          <a:p>
            <a:r>
              <a:rPr lang="en-NZ" sz="2400" dirty="0">
                <a:latin typeface="Roboto" panose="02000000000000000000" pitchFamily="2" charset="0"/>
                <a:ea typeface="Roboto" panose="02000000000000000000" pitchFamily="2" charset="0"/>
              </a:rPr>
              <a:t>social and peer groups that are supportive, caring and positive </a:t>
            </a:r>
          </a:p>
          <a:p>
            <a:r>
              <a:rPr lang="en-NZ" sz="2400" dirty="0">
                <a:latin typeface="Roboto" panose="02000000000000000000" pitchFamily="2" charset="0"/>
                <a:ea typeface="Roboto" panose="02000000000000000000" pitchFamily="2" charset="0"/>
              </a:rPr>
              <a:t>physical and mental wellness </a:t>
            </a:r>
          </a:p>
          <a:p>
            <a:r>
              <a:rPr lang="en-NZ" sz="2400" dirty="0">
                <a:latin typeface="Roboto" panose="02000000000000000000" pitchFamily="2" charset="0"/>
                <a:ea typeface="Roboto" panose="02000000000000000000" pitchFamily="2" charset="0"/>
              </a:rPr>
              <a:t>security – being safe from harm, living in a safe community,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having a warm dry home, having enough food.   </a:t>
            </a:r>
          </a:p>
          <a:p>
            <a:endParaRPr lang="en-NZ" sz="2400" dirty="0"/>
          </a:p>
        </p:txBody>
      </p:sp>
      <p:sp>
        <p:nvSpPr>
          <p:cNvPr id="5" name="Slide Number Placeholder 4">
            <a:extLst>
              <a:ext uri="{FF2B5EF4-FFF2-40B4-BE49-F238E27FC236}">
                <a16:creationId xmlns:a16="http://schemas.microsoft.com/office/drawing/2014/main" id="{00FEB921-B87F-44B1-B8B8-613E9AB8E2CB}"/>
              </a:ext>
            </a:extLst>
          </p:cNvPr>
          <p:cNvSpPr>
            <a:spLocks noGrp="1"/>
          </p:cNvSpPr>
          <p:nvPr>
            <p:ph type="sldNum" sz="quarter" idx="12"/>
          </p:nvPr>
        </p:nvSpPr>
        <p:spPr/>
        <p:txBody>
          <a:bodyPr/>
          <a:lstStyle/>
          <a:p>
            <a:fld id="{893FC042-437C-48AE-929E-82F979398CE5}" type="slidenum">
              <a:rPr lang="en-NZ" smtClean="0"/>
              <a:t>11</a:t>
            </a:fld>
            <a:endParaRPr lang="en-NZ" dirty="0"/>
          </a:p>
        </p:txBody>
      </p:sp>
    </p:spTree>
    <p:extLst>
      <p:ext uri="{BB962C8B-B14F-4D97-AF65-F5344CB8AC3E}">
        <p14:creationId xmlns:p14="http://schemas.microsoft.com/office/powerpoint/2010/main" val="2691340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Partial Circle 7">
            <a:extLst>
              <a:ext uri="{FF2B5EF4-FFF2-40B4-BE49-F238E27FC236}">
                <a16:creationId xmlns:a16="http://schemas.microsoft.com/office/drawing/2014/main" id="{DA8FD40C-F1A2-467C-84E7-7313B79CEE0E}"/>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9718FAC5-7C5F-4E4E-B1C1-834E9A58CD79}"/>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What the Act says about the purpose of </a:t>
            </a:r>
            <a:r>
              <a:rPr lang="en-NZ" sz="3600">
                <a:solidFill>
                  <a:srgbClr val="666261"/>
                </a:solidFill>
                <a:latin typeface="Roboto" panose="02000000000000000000" pitchFamily="2" charset="0"/>
                <a:ea typeface="Roboto" panose="02000000000000000000" pitchFamily="2" charset="0"/>
              </a:rPr>
              <a:t>sharing information </a:t>
            </a:r>
            <a:endParaRPr lang="en-NZ" sz="3600" dirty="0">
              <a:solidFill>
                <a:srgbClr val="666261"/>
              </a:solidFill>
              <a:latin typeface="Roboto" panose="02000000000000000000" pitchFamily="2" charset="0"/>
              <a:ea typeface="Roboto" panose="02000000000000000000" pitchFamily="2" charset="0"/>
            </a:endParaRPr>
          </a:p>
        </p:txBody>
      </p:sp>
      <p:sp>
        <p:nvSpPr>
          <p:cNvPr id="3" name="Content Placeholder 2">
            <a:extLst>
              <a:ext uri="{FF2B5EF4-FFF2-40B4-BE49-F238E27FC236}">
                <a16:creationId xmlns:a16="http://schemas.microsoft.com/office/drawing/2014/main" id="{8B3E8EDB-A76C-4EBA-8ACF-D95D7C3891E7}"/>
              </a:ext>
            </a:extLst>
          </p:cNvPr>
          <p:cNvSpPr>
            <a:spLocks noGrp="1"/>
          </p:cNvSpPr>
          <p:nvPr>
            <p:ph idx="1"/>
          </p:nvPr>
        </p:nvSpPr>
        <p:spPr>
          <a:xfrm>
            <a:off x="838200" y="1825625"/>
            <a:ext cx="9067800" cy="4937640"/>
          </a:xfrm>
        </p:spPr>
        <p:txBody>
          <a:bodyPr>
            <a:normAutofit/>
          </a:bodyPr>
          <a:lstStyle/>
          <a:p>
            <a:pPr marL="0" indent="0">
              <a:buNone/>
            </a:pPr>
            <a:r>
              <a:rPr lang="en-NZ" sz="2000" dirty="0">
                <a:latin typeface="Roboto" panose="02000000000000000000" pitchFamily="2" charset="0"/>
                <a:ea typeface="Roboto" panose="02000000000000000000" pitchFamily="2" charset="0"/>
              </a:rPr>
              <a:t>Under section 66C of the Act a child welfare and protection agency can disclose information for any of the following purposes: </a:t>
            </a:r>
          </a:p>
          <a:p>
            <a:r>
              <a:rPr lang="en-NZ" sz="2000" dirty="0">
                <a:latin typeface="Roboto" panose="02000000000000000000" pitchFamily="2" charset="0"/>
                <a:ea typeface="Roboto" panose="02000000000000000000" pitchFamily="2" charset="0"/>
              </a:rPr>
              <a:t>Prevent or reduce the risk of harm, ill-treatment, abuse, neglect or deprivation for tamariki OR </a:t>
            </a:r>
          </a:p>
          <a:p>
            <a:r>
              <a:rPr lang="en-NZ" sz="2000" dirty="0">
                <a:latin typeface="Roboto" panose="02000000000000000000" pitchFamily="2" charset="0"/>
                <a:ea typeface="Roboto" panose="02000000000000000000" pitchFamily="2" charset="0"/>
              </a:rPr>
              <a:t>Make or contribute to an assessment of the risks or needs of tamariki OR  </a:t>
            </a:r>
          </a:p>
          <a:p>
            <a:r>
              <a:rPr lang="en-NZ" sz="2000" dirty="0">
                <a:latin typeface="Roboto" panose="02000000000000000000" pitchFamily="2" charset="0"/>
                <a:ea typeface="Roboto" panose="02000000000000000000" pitchFamily="2" charset="0"/>
              </a:rPr>
              <a:t>Make, contribute to or monitor any support plan for tamariki that is managed by Oranga Tamariki OR </a:t>
            </a:r>
          </a:p>
          <a:p>
            <a:r>
              <a:rPr lang="en-NZ" sz="2000" dirty="0">
                <a:latin typeface="Roboto" panose="02000000000000000000" pitchFamily="2" charset="0"/>
                <a:ea typeface="Roboto" panose="02000000000000000000" pitchFamily="2" charset="0"/>
              </a:rPr>
              <a:t>Prepare, implement or review any prevention plan or strategy made by Oranga Tamariki OR </a:t>
            </a:r>
          </a:p>
          <a:p>
            <a:r>
              <a:rPr lang="en-NZ" sz="2000" dirty="0">
                <a:latin typeface="Roboto" panose="02000000000000000000" pitchFamily="2" charset="0"/>
                <a:ea typeface="Roboto" panose="02000000000000000000" pitchFamily="2" charset="0"/>
              </a:rPr>
              <a:t>Arrange, provide or review services facilitated by Oranga Tamariki for tamariki or their whānau OR </a:t>
            </a:r>
          </a:p>
          <a:p>
            <a:r>
              <a:rPr lang="en-NZ" sz="2000" dirty="0">
                <a:latin typeface="Roboto" panose="02000000000000000000" pitchFamily="2" charset="0"/>
                <a:ea typeface="Roboto" panose="02000000000000000000" pitchFamily="2" charset="0"/>
              </a:rPr>
              <a:t>Carry out any function in relation to a family group conference for </a:t>
            </a:r>
            <a:br>
              <a:rPr lang="en-NZ" sz="2000" dirty="0">
                <a:latin typeface="Roboto" panose="02000000000000000000" pitchFamily="2" charset="0"/>
                <a:ea typeface="Roboto" panose="02000000000000000000" pitchFamily="2" charset="0"/>
              </a:rPr>
            </a:br>
            <a:r>
              <a:rPr lang="en-NZ" sz="2000" dirty="0">
                <a:latin typeface="Roboto" panose="02000000000000000000" pitchFamily="2" charset="0"/>
                <a:ea typeface="Roboto" panose="02000000000000000000" pitchFamily="2" charset="0"/>
              </a:rPr>
              <a:t>tamariki in care or anything else related to the care or protection </a:t>
            </a:r>
            <a:br>
              <a:rPr lang="en-NZ" sz="2000" dirty="0">
                <a:latin typeface="Roboto" panose="02000000000000000000" pitchFamily="2" charset="0"/>
                <a:ea typeface="Roboto" panose="02000000000000000000" pitchFamily="2" charset="0"/>
              </a:rPr>
            </a:br>
            <a:r>
              <a:rPr lang="en-NZ" sz="2000" dirty="0">
                <a:latin typeface="Roboto" panose="02000000000000000000" pitchFamily="2" charset="0"/>
                <a:ea typeface="Roboto" panose="02000000000000000000" pitchFamily="2" charset="0"/>
              </a:rPr>
              <a:t>of tamariki.  </a:t>
            </a:r>
          </a:p>
          <a:p>
            <a:pPr marL="0" indent="0">
              <a:buNone/>
            </a:pPr>
            <a:endParaRPr lang="en-NZ" sz="2000" dirty="0">
              <a:latin typeface="Roboto" panose="02000000000000000000" pitchFamily="2" charset="0"/>
              <a:ea typeface="Roboto" panose="02000000000000000000" pitchFamily="2" charset="0"/>
            </a:endParaRPr>
          </a:p>
          <a:p>
            <a:pPr marL="0" indent="0">
              <a:buNone/>
            </a:pPr>
            <a:endParaRPr lang="en-NZ" sz="20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8940DF0B-AC92-4445-B5F4-E3EE12FBCDEC}"/>
              </a:ext>
            </a:extLst>
          </p:cNvPr>
          <p:cNvSpPr>
            <a:spLocks noGrp="1"/>
          </p:cNvSpPr>
          <p:nvPr>
            <p:ph type="sldNum" sz="quarter" idx="12"/>
          </p:nvPr>
        </p:nvSpPr>
        <p:spPr/>
        <p:txBody>
          <a:bodyPr/>
          <a:lstStyle/>
          <a:p>
            <a:fld id="{893FC042-437C-48AE-929E-82F979398CE5}" type="slidenum">
              <a:rPr lang="en-NZ" smtClean="0"/>
              <a:t>12</a:t>
            </a:fld>
            <a:endParaRPr lang="en-NZ" dirty="0"/>
          </a:p>
        </p:txBody>
      </p:sp>
    </p:spTree>
    <p:extLst>
      <p:ext uri="{BB962C8B-B14F-4D97-AF65-F5344CB8AC3E}">
        <p14:creationId xmlns:p14="http://schemas.microsoft.com/office/powerpoint/2010/main" val="4150614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90DFD-ACBE-4122-9085-B8E460EE588A}"/>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Can you get in trouble for sharing information?</a:t>
            </a:r>
          </a:p>
        </p:txBody>
      </p:sp>
      <p:sp>
        <p:nvSpPr>
          <p:cNvPr id="3" name="Content Placeholder 2">
            <a:extLst>
              <a:ext uri="{FF2B5EF4-FFF2-40B4-BE49-F238E27FC236}">
                <a16:creationId xmlns:a16="http://schemas.microsoft.com/office/drawing/2014/main" id="{FA5F90E8-F42F-492E-B07C-760D6FF8BF7B}"/>
              </a:ext>
            </a:extLst>
          </p:cNvPr>
          <p:cNvSpPr>
            <a:spLocks noGrp="1"/>
          </p:cNvSpPr>
          <p:nvPr>
            <p:ph idx="1"/>
          </p:nvPr>
        </p:nvSpPr>
        <p:spPr>
          <a:xfrm>
            <a:off x="838200" y="1825625"/>
            <a:ext cx="10515600" cy="3125066"/>
          </a:xfrm>
        </p:spPr>
        <p:txBody>
          <a:bodyPr/>
          <a:lstStyle/>
          <a:p>
            <a:pPr marL="0" indent="0">
              <a:buNone/>
            </a:pPr>
            <a:r>
              <a:rPr lang="en-NZ" sz="2400" dirty="0">
                <a:latin typeface="Roboto" panose="02000000000000000000" pitchFamily="2" charset="0"/>
                <a:ea typeface="Roboto" panose="02000000000000000000" pitchFamily="2" charset="0"/>
              </a:rPr>
              <a:t>If you are providing information:</a:t>
            </a:r>
          </a:p>
          <a:p>
            <a:r>
              <a:rPr lang="en-NZ" sz="2400" b="1" dirty="0">
                <a:latin typeface="Roboto" panose="02000000000000000000" pitchFamily="2" charset="0"/>
                <a:ea typeface="Roboto" panose="02000000000000000000" pitchFamily="2" charset="0"/>
              </a:rPr>
              <a:t>about</a:t>
            </a:r>
            <a:r>
              <a:rPr lang="en-NZ" sz="2400" dirty="0">
                <a:latin typeface="Roboto" panose="02000000000000000000" pitchFamily="2" charset="0"/>
                <a:ea typeface="Roboto" panose="02000000000000000000" pitchFamily="2" charset="0"/>
              </a:rPr>
              <a:t> the </a:t>
            </a:r>
            <a:r>
              <a:rPr lang="en-NZ" sz="2400" b="1" dirty="0">
                <a:latin typeface="Roboto" panose="02000000000000000000" pitchFamily="2" charset="0"/>
                <a:ea typeface="Roboto" panose="02000000000000000000" pitchFamily="2" charset="0"/>
              </a:rPr>
              <a:t>safety or wellbeing </a:t>
            </a:r>
            <a:r>
              <a:rPr lang="en-NZ" sz="2400" dirty="0">
                <a:latin typeface="Roboto" panose="02000000000000000000" pitchFamily="2" charset="0"/>
                <a:ea typeface="Roboto" panose="02000000000000000000" pitchFamily="2" charset="0"/>
              </a:rPr>
              <a:t>of a child or young person; </a:t>
            </a:r>
          </a:p>
          <a:p>
            <a:r>
              <a:rPr lang="en-NZ" sz="2400" b="1" dirty="0">
                <a:latin typeface="Roboto" panose="02000000000000000000" pitchFamily="2" charset="0"/>
                <a:ea typeface="Roboto" panose="02000000000000000000" pitchFamily="2" charset="0"/>
              </a:rPr>
              <a:t>for</a:t>
            </a:r>
            <a:r>
              <a:rPr lang="en-NZ" sz="2400" dirty="0">
                <a:latin typeface="Roboto" panose="02000000000000000000" pitchFamily="2" charset="0"/>
                <a:ea typeface="Roboto" panose="02000000000000000000" pitchFamily="2" charset="0"/>
              </a:rPr>
              <a:t> one of the purposes listed in section 66C of the Oranga Tamariki  Act; </a:t>
            </a:r>
          </a:p>
          <a:p>
            <a:r>
              <a:rPr lang="en-NZ" sz="2400" b="1" dirty="0">
                <a:latin typeface="Roboto" panose="02000000000000000000" pitchFamily="2" charset="0"/>
                <a:ea typeface="Roboto" panose="02000000000000000000" pitchFamily="2" charset="0"/>
              </a:rPr>
              <a:t>to</a:t>
            </a:r>
            <a:r>
              <a:rPr lang="en-NZ" sz="2400" dirty="0">
                <a:latin typeface="Roboto" panose="02000000000000000000" pitchFamily="2" charset="0"/>
                <a:ea typeface="Roboto" panose="02000000000000000000" pitchFamily="2" charset="0"/>
              </a:rPr>
              <a:t> a member of the child welfare and protection sector;</a:t>
            </a:r>
          </a:p>
          <a:p>
            <a:pPr marL="0" indent="0">
              <a:buNone/>
            </a:pPr>
            <a:r>
              <a:rPr lang="en-NZ" sz="2400" dirty="0">
                <a:latin typeface="Roboto" panose="02000000000000000000" pitchFamily="2" charset="0"/>
                <a:ea typeface="Roboto" panose="02000000000000000000" pitchFamily="2" charset="0"/>
              </a:rPr>
              <a:t>you are generally protected under the Act from any kind of civil, criminal or disciplinary action if you sharing information in good faith. </a:t>
            </a:r>
          </a:p>
        </p:txBody>
      </p:sp>
      <p:sp>
        <p:nvSpPr>
          <p:cNvPr id="4" name="Partial Circle 3">
            <a:extLst>
              <a:ext uri="{FF2B5EF4-FFF2-40B4-BE49-F238E27FC236}">
                <a16:creationId xmlns:a16="http://schemas.microsoft.com/office/drawing/2014/main" id="{E47A68AB-842D-4E97-804D-C5A7D323B1A3}"/>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5" name="Slide Number Placeholder 4">
            <a:extLst>
              <a:ext uri="{FF2B5EF4-FFF2-40B4-BE49-F238E27FC236}">
                <a16:creationId xmlns:a16="http://schemas.microsoft.com/office/drawing/2014/main" id="{F52D8B1F-33F9-4BBB-9FC8-F1AD1EEDF35B}"/>
              </a:ext>
            </a:extLst>
          </p:cNvPr>
          <p:cNvSpPr>
            <a:spLocks noGrp="1"/>
          </p:cNvSpPr>
          <p:nvPr>
            <p:ph type="sldNum" sz="quarter" idx="12"/>
          </p:nvPr>
        </p:nvSpPr>
        <p:spPr/>
        <p:txBody>
          <a:bodyPr/>
          <a:lstStyle/>
          <a:p>
            <a:fld id="{893FC042-437C-48AE-929E-82F979398CE5}" type="slidenum">
              <a:rPr lang="en-NZ" smtClean="0"/>
              <a:t>13</a:t>
            </a:fld>
            <a:endParaRPr lang="en-NZ" dirty="0"/>
          </a:p>
        </p:txBody>
      </p:sp>
    </p:spTree>
    <p:extLst>
      <p:ext uri="{BB962C8B-B14F-4D97-AF65-F5344CB8AC3E}">
        <p14:creationId xmlns:p14="http://schemas.microsoft.com/office/powerpoint/2010/main" val="1247612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DFDC9-35E3-44BA-817C-CA56D511ECC2}"/>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Exercise 2 </a:t>
            </a:r>
          </a:p>
        </p:txBody>
      </p:sp>
      <p:sp>
        <p:nvSpPr>
          <p:cNvPr id="3" name="Content Placeholder 2">
            <a:extLst>
              <a:ext uri="{FF2B5EF4-FFF2-40B4-BE49-F238E27FC236}">
                <a16:creationId xmlns:a16="http://schemas.microsoft.com/office/drawing/2014/main" id="{790DCBD2-F5EA-4C03-8831-ABEBC711E530}"/>
              </a:ext>
            </a:extLst>
          </p:cNvPr>
          <p:cNvSpPr>
            <a:spLocks noGrp="1"/>
          </p:cNvSpPr>
          <p:nvPr>
            <p:ph idx="1"/>
          </p:nvPr>
        </p:nvSpPr>
        <p:spPr/>
        <p:txBody>
          <a:bodyPr>
            <a:normAutofit/>
          </a:bodyPr>
          <a:lstStyle/>
          <a:p>
            <a:pPr marL="0" indent="0">
              <a:buNone/>
            </a:pPr>
            <a:r>
              <a:rPr lang="en-NZ" dirty="0">
                <a:latin typeface="Roboto" panose="02000000000000000000" pitchFamily="2" charset="0"/>
                <a:ea typeface="Roboto" panose="02000000000000000000" pitchFamily="2" charset="0"/>
              </a:rPr>
              <a:t>Section 4(1)a-j of the Act speaks about the how we can promote the wellbeing of tamariki. Take a moment to think about what promoting wellbeing looks in your organisation.</a:t>
            </a:r>
          </a:p>
          <a:p>
            <a:pPr marL="0" indent="0">
              <a:buNone/>
            </a:pPr>
            <a:endParaRPr lang="en-NZ" dirty="0">
              <a:latin typeface="Roboto" panose="02000000000000000000" pitchFamily="2" charset="0"/>
              <a:ea typeface="Roboto" panose="02000000000000000000" pitchFamily="2" charset="0"/>
            </a:endParaRPr>
          </a:p>
          <a:p>
            <a:pPr marL="514350" indent="-514350">
              <a:buAutoNum type="arabicPeriod"/>
            </a:pPr>
            <a:r>
              <a:rPr lang="en-NZ" dirty="0">
                <a:latin typeface="Roboto" panose="02000000000000000000" pitchFamily="2" charset="0"/>
                <a:ea typeface="Roboto" panose="02000000000000000000" pitchFamily="2" charset="0"/>
              </a:rPr>
              <a:t>What information do you need from others to help you to promote wellbeing?</a:t>
            </a:r>
          </a:p>
          <a:p>
            <a:pPr marL="514350" indent="-514350">
              <a:buAutoNum type="arabicPeriod"/>
            </a:pPr>
            <a:r>
              <a:rPr lang="en-NZ" dirty="0">
                <a:latin typeface="Roboto" panose="02000000000000000000" pitchFamily="2" charset="0"/>
                <a:ea typeface="Roboto" panose="02000000000000000000" pitchFamily="2" charset="0"/>
              </a:rPr>
              <a:t>What might others need from you if they are working </a:t>
            </a:r>
            <a:br>
              <a:rPr lang="en-NZ" dirty="0">
                <a:latin typeface="Roboto" panose="02000000000000000000" pitchFamily="2" charset="0"/>
                <a:ea typeface="Roboto" panose="02000000000000000000" pitchFamily="2" charset="0"/>
              </a:rPr>
            </a:br>
            <a:r>
              <a:rPr lang="en-NZ" dirty="0">
                <a:latin typeface="Roboto" panose="02000000000000000000" pitchFamily="2" charset="0"/>
                <a:ea typeface="Roboto" panose="02000000000000000000" pitchFamily="2" charset="0"/>
              </a:rPr>
              <a:t>with the same tamariki and whānau?</a:t>
            </a:r>
            <a:endParaRPr lang="en-NZ" dirty="0">
              <a:latin typeface="Roboto" panose="02000000000000000000" pitchFamily="2" charset="0"/>
              <a:ea typeface="Roboto" panose="02000000000000000000" pitchFamily="2" charset="0"/>
              <a:hlinkClick r:id="rId2"/>
            </a:endParaRPr>
          </a:p>
          <a:p>
            <a:pPr marL="0" indent="0">
              <a:buNone/>
            </a:pPr>
            <a:endParaRPr lang="en-NZ" dirty="0">
              <a:latin typeface="Roboto" panose="02000000000000000000" pitchFamily="2" charset="0"/>
              <a:ea typeface="Roboto" panose="02000000000000000000" pitchFamily="2" charset="0"/>
              <a:hlinkClick r:id="rId2"/>
            </a:endParaRPr>
          </a:p>
        </p:txBody>
      </p:sp>
      <p:sp>
        <p:nvSpPr>
          <p:cNvPr id="6" name="Partial Circle 5">
            <a:extLst>
              <a:ext uri="{FF2B5EF4-FFF2-40B4-BE49-F238E27FC236}">
                <a16:creationId xmlns:a16="http://schemas.microsoft.com/office/drawing/2014/main" id="{3DB7CC88-C6D9-4E8D-A25C-9787BA843826}"/>
              </a:ext>
            </a:extLst>
          </p:cNvPr>
          <p:cNvSpPr/>
          <p:nvPr/>
        </p:nvSpPr>
        <p:spPr>
          <a:xfrm>
            <a:off x="9284077" y="3781892"/>
            <a:ext cx="5815845" cy="6152215"/>
          </a:xfrm>
          <a:prstGeom prst="pie">
            <a:avLst>
              <a:gd name="adj1" fmla="val 10791744"/>
              <a:gd name="adj2" fmla="val 16215571"/>
            </a:avLst>
          </a:prstGeom>
          <a:solidFill>
            <a:srgbClr val="5A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
        <p:nvSpPr>
          <p:cNvPr id="4" name="Slide Number Placeholder 3">
            <a:extLst>
              <a:ext uri="{FF2B5EF4-FFF2-40B4-BE49-F238E27FC236}">
                <a16:creationId xmlns:a16="http://schemas.microsoft.com/office/drawing/2014/main" id="{3E20DB21-CD36-4463-9E51-74AA7ED1117C}"/>
              </a:ext>
            </a:extLst>
          </p:cNvPr>
          <p:cNvSpPr>
            <a:spLocks noGrp="1"/>
          </p:cNvSpPr>
          <p:nvPr>
            <p:ph type="sldNum" sz="quarter" idx="12"/>
          </p:nvPr>
        </p:nvSpPr>
        <p:spPr/>
        <p:txBody>
          <a:bodyPr/>
          <a:lstStyle/>
          <a:p>
            <a:fld id="{893FC042-437C-48AE-929E-82F979398CE5}" type="slidenum">
              <a:rPr lang="en-NZ" smtClean="0"/>
              <a:t>14</a:t>
            </a:fld>
            <a:endParaRPr lang="en-NZ" dirty="0"/>
          </a:p>
        </p:txBody>
      </p:sp>
    </p:spTree>
    <p:extLst>
      <p:ext uri="{BB962C8B-B14F-4D97-AF65-F5344CB8AC3E}">
        <p14:creationId xmlns:p14="http://schemas.microsoft.com/office/powerpoint/2010/main" val="1999358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CFBF8205-8998-407B-9758-9F5FC4B67D4A}"/>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A1A1D67B-38F4-44F0-8F72-22AB8B226B22}"/>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What information can you share?</a:t>
            </a:r>
          </a:p>
        </p:txBody>
      </p:sp>
      <p:sp>
        <p:nvSpPr>
          <p:cNvPr id="3" name="Content Placeholder 2">
            <a:extLst>
              <a:ext uri="{FF2B5EF4-FFF2-40B4-BE49-F238E27FC236}">
                <a16:creationId xmlns:a16="http://schemas.microsoft.com/office/drawing/2014/main" id="{57BDEFFC-4A16-4324-B375-14B87EC1EE6D}"/>
              </a:ext>
            </a:extLst>
          </p:cNvPr>
          <p:cNvSpPr>
            <a:spLocks noGrp="1"/>
          </p:cNvSpPr>
          <p:nvPr>
            <p:ph idx="1"/>
          </p:nvPr>
        </p:nvSpPr>
        <p:spPr>
          <a:xfrm>
            <a:off x="838200" y="1825625"/>
            <a:ext cx="10515600" cy="4473575"/>
          </a:xfrm>
        </p:spPr>
        <p:txBody>
          <a:bodyPr>
            <a:normAutofit/>
          </a:bodyPr>
          <a:lstStyle/>
          <a:p>
            <a:pPr marL="0" indent="0">
              <a:spcAft>
                <a:spcPts val="1200"/>
              </a:spcAft>
              <a:buNone/>
            </a:pPr>
            <a:r>
              <a:rPr lang="en-NZ" sz="2400" dirty="0">
                <a:latin typeface="Roboto" panose="02000000000000000000" pitchFamily="2" charset="0"/>
                <a:ea typeface="Roboto" panose="02000000000000000000" pitchFamily="2" charset="0"/>
              </a:rPr>
              <a:t>Under section 66C of the Act a </a:t>
            </a:r>
            <a:r>
              <a:rPr lang="en-NZ" sz="2400" b="1" dirty="0">
                <a:latin typeface="Roboto" panose="02000000000000000000" pitchFamily="2" charset="0"/>
                <a:ea typeface="Roboto" panose="02000000000000000000" pitchFamily="2" charset="0"/>
              </a:rPr>
              <a:t>child welfare and protection agency or independent person</a:t>
            </a:r>
            <a:r>
              <a:rPr lang="en-NZ" sz="2400" dirty="0">
                <a:latin typeface="Roboto" panose="02000000000000000000" pitchFamily="2" charset="0"/>
                <a:ea typeface="Roboto" panose="02000000000000000000" pitchFamily="2" charset="0"/>
              </a:rPr>
              <a:t> may use </a:t>
            </a:r>
            <a:r>
              <a:rPr lang="en-NZ" sz="2400" b="1" dirty="0">
                <a:latin typeface="Roboto" panose="02000000000000000000" pitchFamily="2" charset="0"/>
                <a:ea typeface="Roboto" panose="02000000000000000000" pitchFamily="2" charset="0"/>
              </a:rPr>
              <a:t>any information </a:t>
            </a:r>
            <a:r>
              <a:rPr lang="en-NZ" sz="2400" dirty="0">
                <a:latin typeface="Roboto" panose="02000000000000000000" pitchFamily="2" charset="0"/>
                <a:ea typeface="Roboto" panose="02000000000000000000" pitchFamily="2" charset="0"/>
              </a:rPr>
              <a:t>relating to a child or young person for one or more of the purposes specified. (See slide 12)</a:t>
            </a:r>
          </a:p>
          <a:p>
            <a:pPr marL="0" indent="0">
              <a:spcAft>
                <a:spcPts val="1200"/>
              </a:spcAft>
              <a:buNone/>
            </a:pPr>
            <a:r>
              <a:rPr lang="en-NZ" sz="2400" dirty="0">
                <a:latin typeface="Roboto" panose="02000000000000000000" pitchFamily="2" charset="0"/>
                <a:ea typeface="Roboto" panose="02000000000000000000" pitchFamily="2" charset="0"/>
              </a:rPr>
              <a:t>This means you can share information you have received with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another child welfare agency or independent person (whether they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make a request or not) if you think if it is in the best interests of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tamariki and to promote the wellbeing of tamariki, whānau, </a:t>
            </a:r>
            <a:r>
              <a:rPr lang="en-NZ" sz="2400" dirty="0" err="1">
                <a:latin typeface="Roboto" panose="02000000000000000000" pitchFamily="2" charset="0"/>
                <a:ea typeface="Roboto" panose="02000000000000000000" pitchFamily="2" charset="0"/>
              </a:rPr>
              <a:t>hapū</a:t>
            </a:r>
            <a:r>
              <a:rPr lang="en-NZ" sz="2400" dirty="0">
                <a:latin typeface="Roboto" panose="02000000000000000000" pitchFamily="2" charset="0"/>
                <a:ea typeface="Roboto" panose="02000000000000000000" pitchFamily="2" charset="0"/>
              </a:rPr>
              <a:t>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and iwi, as long as it is for one of the reasons specified in the Act. </a:t>
            </a:r>
          </a:p>
          <a:p>
            <a:pPr marL="0" indent="0">
              <a:spcAft>
                <a:spcPts val="1200"/>
              </a:spcAft>
              <a:buNone/>
            </a:pPr>
            <a:r>
              <a:rPr lang="en-NZ" sz="2400" dirty="0">
                <a:latin typeface="Roboto" panose="02000000000000000000" pitchFamily="2" charset="0"/>
                <a:ea typeface="Roboto" panose="02000000000000000000" pitchFamily="2" charset="0"/>
              </a:rPr>
              <a:t>They may also disclose that information to another </a:t>
            </a:r>
            <a:br>
              <a:rPr lang="en-NZ" sz="2400" dirty="0">
                <a:latin typeface="Roboto" panose="02000000000000000000" pitchFamily="2" charset="0"/>
                <a:ea typeface="Roboto" panose="02000000000000000000" pitchFamily="2" charset="0"/>
              </a:rPr>
            </a:br>
            <a:r>
              <a:rPr lang="en-NZ" sz="2400" b="1" dirty="0">
                <a:latin typeface="Roboto" panose="02000000000000000000" pitchFamily="2" charset="0"/>
                <a:ea typeface="Roboto" panose="02000000000000000000" pitchFamily="2" charset="0"/>
              </a:rPr>
              <a:t>child welfare and protection agency or an independent person</a:t>
            </a:r>
            <a:r>
              <a:rPr lang="en-NZ" sz="2400" dirty="0">
                <a:latin typeface="Roboto" panose="02000000000000000000" pitchFamily="2" charset="0"/>
                <a:ea typeface="Roboto" panose="02000000000000000000" pitchFamily="2" charset="0"/>
              </a:rPr>
              <a:t>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for any of those purposes. </a:t>
            </a:r>
          </a:p>
          <a:p>
            <a:pPr marL="0" indent="0">
              <a:spcAft>
                <a:spcPts val="1200"/>
              </a:spcAft>
              <a:buNone/>
            </a:pPr>
            <a:endParaRPr lang="en-NZ" sz="24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071CED1F-D6B5-4A57-9DC0-0DA5B1AE0046}"/>
              </a:ext>
            </a:extLst>
          </p:cNvPr>
          <p:cNvSpPr>
            <a:spLocks noGrp="1"/>
          </p:cNvSpPr>
          <p:nvPr>
            <p:ph type="sldNum" sz="quarter" idx="12"/>
          </p:nvPr>
        </p:nvSpPr>
        <p:spPr/>
        <p:txBody>
          <a:bodyPr/>
          <a:lstStyle/>
          <a:p>
            <a:fld id="{893FC042-437C-48AE-929E-82F979398CE5}" type="slidenum">
              <a:rPr lang="en-NZ" smtClean="0"/>
              <a:t>15</a:t>
            </a:fld>
            <a:endParaRPr lang="en-NZ" dirty="0"/>
          </a:p>
        </p:txBody>
      </p:sp>
    </p:spTree>
    <p:extLst>
      <p:ext uri="{BB962C8B-B14F-4D97-AF65-F5344CB8AC3E}">
        <p14:creationId xmlns:p14="http://schemas.microsoft.com/office/powerpoint/2010/main" val="1371744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7F7FB708-AF14-4ECE-BBA4-07AD80332887}"/>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A1A1D67B-38F4-44F0-8F72-22AB8B226B22}"/>
              </a:ext>
            </a:extLst>
          </p:cNvPr>
          <p:cNvSpPr>
            <a:spLocks noGrp="1"/>
          </p:cNvSpPr>
          <p:nvPr>
            <p:ph type="title"/>
          </p:nvPr>
        </p:nvSpPr>
        <p:spPr>
          <a:xfrm>
            <a:off x="838200" y="143452"/>
            <a:ext cx="10515600" cy="1325563"/>
          </a:xfrm>
        </p:spPr>
        <p:txBody>
          <a:bodyPr>
            <a:normAutofit/>
          </a:bodyPr>
          <a:lstStyle/>
          <a:p>
            <a:r>
              <a:rPr lang="en-NZ" sz="3600" dirty="0">
                <a:solidFill>
                  <a:srgbClr val="666261"/>
                </a:solidFill>
                <a:latin typeface="Roboto" panose="02000000000000000000" pitchFamily="2" charset="0"/>
                <a:ea typeface="Roboto" panose="02000000000000000000" pitchFamily="2" charset="0"/>
              </a:rPr>
              <a:t>Privacy Act considerations</a:t>
            </a:r>
          </a:p>
        </p:txBody>
      </p:sp>
      <p:sp>
        <p:nvSpPr>
          <p:cNvPr id="3" name="Content Placeholder 2">
            <a:extLst>
              <a:ext uri="{FF2B5EF4-FFF2-40B4-BE49-F238E27FC236}">
                <a16:creationId xmlns:a16="http://schemas.microsoft.com/office/drawing/2014/main" id="{57BDEFFC-4A16-4324-B375-14B87EC1EE6D}"/>
              </a:ext>
            </a:extLst>
          </p:cNvPr>
          <p:cNvSpPr>
            <a:spLocks noGrp="1"/>
          </p:cNvSpPr>
          <p:nvPr>
            <p:ph idx="1"/>
          </p:nvPr>
        </p:nvSpPr>
        <p:spPr>
          <a:xfrm>
            <a:off x="838200" y="1293904"/>
            <a:ext cx="10515600" cy="4975976"/>
          </a:xfrm>
        </p:spPr>
        <p:txBody>
          <a:bodyPr>
            <a:noAutofit/>
          </a:bodyPr>
          <a:lstStyle/>
          <a:p>
            <a:pPr marL="0" indent="0">
              <a:lnSpc>
                <a:spcPct val="100000"/>
              </a:lnSpc>
              <a:spcAft>
                <a:spcPts val="1200"/>
              </a:spcAft>
              <a:buNone/>
            </a:pPr>
            <a:r>
              <a:rPr lang="en-NZ" sz="1800" dirty="0">
                <a:latin typeface="Roboto" panose="02000000000000000000" pitchFamily="2" charset="0"/>
                <a:ea typeface="Roboto" panose="02000000000000000000" pitchFamily="2" charset="0"/>
              </a:rPr>
              <a:t>There are some requirements of the Privacy Act about sharing information that also apply alongside the Oranga Tamariki Act. Any information you share must be: </a:t>
            </a:r>
          </a:p>
          <a:p>
            <a:pPr>
              <a:lnSpc>
                <a:spcPct val="100000"/>
              </a:lnSpc>
              <a:spcAft>
                <a:spcPts val="1200"/>
              </a:spcAft>
            </a:pPr>
            <a:r>
              <a:rPr lang="en-NZ" sz="1800" dirty="0">
                <a:latin typeface="Roboto" panose="02000000000000000000" pitchFamily="2" charset="0"/>
                <a:ea typeface="Roboto" panose="02000000000000000000" pitchFamily="2" charset="0"/>
              </a:rPr>
              <a:t>relevant to, or related to, addressing or supporting the safety or wellbeing of tamariki (the information sharing provisions require this) AND </a:t>
            </a:r>
          </a:p>
          <a:p>
            <a:pPr>
              <a:lnSpc>
                <a:spcPct val="100000"/>
              </a:lnSpc>
              <a:spcAft>
                <a:spcPts val="1200"/>
              </a:spcAft>
            </a:pPr>
            <a:r>
              <a:rPr lang="en-NZ" sz="1800" dirty="0">
                <a:latin typeface="Roboto" panose="02000000000000000000" pitchFamily="2" charset="0"/>
                <a:ea typeface="Roboto" panose="02000000000000000000" pitchFamily="2" charset="0"/>
              </a:rPr>
              <a:t>as accurate as you can make it and not misleading (the Privacy Act requires this) so be clear what is fact, what is your professional view, what is someone else’s point of view and what is a worry or concern that hasn’t been confirmed yet AND </a:t>
            </a:r>
          </a:p>
          <a:p>
            <a:pPr>
              <a:lnSpc>
                <a:spcPct val="100000"/>
              </a:lnSpc>
              <a:spcAft>
                <a:spcPts val="1200"/>
              </a:spcAft>
            </a:pPr>
            <a:r>
              <a:rPr lang="en-NZ" sz="1800" dirty="0">
                <a:latin typeface="Roboto" panose="02000000000000000000" pitchFamily="2" charset="0"/>
                <a:ea typeface="Roboto" panose="02000000000000000000" pitchFamily="2" charset="0"/>
              </a:rPr>
              <a:t>as complete as you can make it (the Privacy Act requires this) for example including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contextual information to help with understanding. However balance this with only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sharing the minimum necessary to achieve the purpose of sharing AND </a:t>
            </a:r>
          </a:p>
          <a:p>
            <a:pPr>
              <a:lnSpc>
                <a:spcPct val="100000"/>
              </a:lnSpc>
              <a:spcAft>
                <a:spcPts val="1200"/>
              </a:spcAft>
            </a:pPr>
            <a:r>
              <a:rPr lang="en-NZ" sz="1800" dirty="0">
                <a:latin typeface="Roboto" panose="02000000000000000000" pitchFamily="2" charset="0"/>
                <a:ea typeface="Roboto" panose="02000000000000000000" pitchFamily="2" charset="0"/>
              </a:rPr>
              <a:t>as up to date as you can make it (the Privacy Act requires this) this can include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historical or past information if it helps to understand the current concerns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or worries.  </a:t>
            </a:r>
          </a:p>
        </p:txBody>
      </p:sp>
      <p:sp>
        <p:nvSpPr>
          <p:cNvPr id="4" name="Slide Number Placeholder 3">
            <a:extLst>
              <a:ext uri="{FF2B5EF4-FFF2-40B4-BE49-F238E27FC236}">
                <a16:creationId xmlns:a16="http://schemas.microsoft.com/office/drawing/2014/main" id="{90199FA6-9F04-4A0A-AF55-E7D4ACFF9CDA}"/>
              </a:ext>
            </a:extLst>
          </p:cNvPr>
          <p:cNvSpPr>
            <a:spLocks noGrp="1"/>
          </p:cNvSpPr>
          <p:nvPr>
            <p:ph type="sldNum" sz="quarter" idx="12"/>
          </p:nvPr>
        </p:nvSpPr>
        <p:spPr/>
        <p:txBody>
          <a:bodyPr/>
          <a:lstStyle/>
          <a:p>
            <a:fld id="{893FC042-437C-48AE-929E-82F979398CE5}" type="slidenum">
              <a:rPr lang="en-NZ" smtClean="0"/>
              <a:t>16</a:t>
            </a:fld>
            <a:endParaRPr lang="en-NZ" dirty="0"/>
          </a:p>
        </p:txBody>
      </p:sp>
    </p:spTree>
    <p:extLst>
      <p:ext uri="{BB962C8B-B14F-4D97-AF65-F5344CB8AC3E}">
        <p14:creationId xmlns:p14="http://schemas.microsoft.com/office/powerpoint/2010/main" val="3276265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CE0B86B2-D40E-451A-A745-1A1D8DC5A134}"/>
              </a:ext>
            </a:extLst>
          </p:cNvPr>
          <p:cNvSpPr/>
          <p:nvPr/>
        </p:nvSpPr>
        <p:spPr>
          <a:xfrm>
            <a:off x="9284077" y="3781892"/>
            <a:ext cx="5815845" cy="6152215"/>
          </a:xfrm>
          <a:prstGeom prst="pie">
            <a:avLst>
              <a:gd name="adj1" fmla="val 10791744"/>
              <a:gd name="adj2" fmla="val 16215571"/>
            </a:avLst>
          </a:prstGeom>
          <a:solidFill>
            <a:srgbClr val="5A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
        <p:nvSpPr>
          <p:cNvPr id="2" name="Title 1">
            <a:extLst>
              <a:ext uri="{FF2B5EF4-FFF2-40B4-BE49-F238E27FC236}">
                <a16:creationId xmlns:a16="http://schemas.microsoft.com/office/drawing/2014/main" id="{D55DFDC9-35E3-44BA-817C-CA56D511ECC2}"/>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Exercise 3</a:t>
            </a:r>
          </a:p>
        </p:txBody>
      </p:sp>
      <p:sp>
        <p:nvSpPr>
          <p:cNvPr id="3" name="Content Placeholder 2">
            <a:extLst>
              <a:ext uri="{FF2B5EF4-FFF2-40B4-BE49-F238E27FC236}">
                <a16:creationId xmlns:a16="http://schemas.microsoft.com/office/drawing/2014/main" id="{790DCBD2-F5EA-4C03-8831-ABEBC711E530}"/>
              </a:ext>
            </a:extLst>
          </p:cNvPr>
          <p:cNvSpPr>
            <a:spLocks noGrp="1"/>
          </p:cNvSpPr>
          <p:nvPr>
            <p:ph idx="1"/>
          </p:nvPr>
        </p:nvSpPr>
        <p:spPr/>
        <p:txBody>
          <a:bodyPr>
            <a:normAutofit/>
          </a:bodyPr>
          <a:lstStyle/>
          <a:p>
            <a:pPr marL="0" indent="0">
              <a:buNone/>
            </a:pPr>
            <a:r>
              <a:rPr lang="en-NZ" sz="2400" dirty="0">
                <a:latin typeface="Roboto" panose="02000000000000000000" pitchFamily="2" charset="0"/>
                <a:ea typeface="Roboto" panose="02000000000000000000" pitchFamily="2" charset="0"/>
              </a:rPr>
              <a:t>Think about the following questions:</a:t>
            </a:r>
          </a:p>
          <a:p>
            <a:pPr marL="0" indent="0">
              <a:buNone/>
            </a:pPr>
            <a:endParaRPr lang="en-NZ" sz="2400" dirty="0">
              <a:latin typeface="Roboto" panose="02000000000000000000" pitchFamily="2" charset="0"/>
              <a:ea typeface="Roboto" panose="02000000000000000000" pitchFamily="2" charset="0"/>
            </a:endParaRPr>
          </a:p>
          <a:p>
            <a:pPr marL="514350" indent="-514350">
              <a:buAutoNum type="arabicPeriod"/>
            </a:pPr>
            <a:r>
              <a:rPr lang="en-NZ" sz="2400" dirty="0">
                <a:latin typeface="Roboto" panose="02000000000000000000" pitchFamily="2" charset="0"/>
                <a:ea typeface="Roboto" panose="02000000000000000000" pitchFamily="2" charset="0"/>
              </a:rPr>
              <a:t>Can you disclose (‘on-share’) information you have received under section 66C to another child welfare agency or independent person?</a:t>
            </a:r>
          </a:p>
          <a:p>
            <a:pPr marL="514350" indent="-514350">
              <a:buAutoNum type="arabicPeriod"/>
            </a:pPr>
            <a:r>
              <a:rPr lang="en-NZ" sz="2400" dirty="0">
                <a:latin typeface="Roboto" panose="02000000000000000000" pitchFamily="2" charset="0"/>
                <a:ea typeface="Roboto" panose="02000000000000000000" pitchFamily="2" charset="0"/>
              </a:rPr>
              <a:t>Can you share information that has not been requested but may be relevant to the work another child welfare agency is doing?</a:t>
            </a:r>
          </a:p>
          <a:p>
            <a:pPr marL="514350" indent="-514350">
              <a:buAutoNum type="arabicPeriod"/>
            </a:pPr>
            <a:endParaRPr lang="en-NZ" dirty="0">
              <a:latin typeface="Roboto" panose="02000000000000000000" pitchFamily="2" charset="0"/>
              <a:ea typeface="Roboto" panose="02000000000000000000" pitchFamily="2" charset="0"/>
              <a:hlinkClick r:id="rId3"/>
            </a:endParaRPr>
          </a:p>
          <a:p>
            <a:pPr marL="0" indent="0">
              <a:buNone/>
            </a:pPr>
            <a:endParaRPr lang="en-NZ" dirty="0">
              <a:latin typeface="Roboto" panose="02000000000000000000" pitchFamily="2" charset="0"/>
              <a:ea typeface="Roboto" panose="02000000000000000000" pitchFamily="2" charset="0"/>
              <a:hlinkClick r:id="rId3"/>
            </a:endParaRPr>
          </a:p>
        </p:txBody>
      </p:sp>
      <p:sp>
        <p:nvSpPr>
          <p:cNvPr id="4" name="Slide Number Placeholder 3">
            <a:extLst>
              <a:ext uri="{FF2B5EF4-FFF2-40B4-BE49-F238E27FC236}">
                <a16:creationId xmlns:a16="http://schemas.microsoft.com/office/drawing/2014/main" id="{23FA54F0-3AD1-4C82-9783-FE60B3DE279F}"/>
              </a:ext>
            </a:extLst>
          </p:cNvPr>
          <p:cNvSpPr>
            <a:spLocks noGrp="1"/>
          </p:cNvSpPr>
          <p:nvPr>
            <p:ph type="sldNum" sz="quarter" idx="12"/>
          </p:nvPr>
        </p:nvSpPr>
        <p:spPr/>
        <p:txBody>
          <a:bodyPr/>
          <a:lstStyle/>
          <a:p>
            <a:fld id="{893FC042-437C-48AE-929E-82F979398CE5}" type="slidenum">
              <a:rPr lang="en-NZ" smtClean="0"/>
              <a:t>17</a:t>
            </a:fld>
            <a:endParaRPr lang="en-NZ" dirty="0"/>
          </a:p>
        </p:txBody>
      </p:sp>
    </p:spTree>
    <p:extLst>
      <p:ext uri="{BB962C8B-B14F-4D97-AF65-F5344CB8AC3E}">
        <p14:creationId xmlns:p14="http://schemas.microsoft.com/office/powerpoint/2010/main" val="981612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F6D67E36-AFFB-4024-B7A8-6C50FFA9AA3F}"/>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A1A1D67B-38F4-44F0-8F72-22AB8B226B22}"/>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Consulting with tamariki before sharing information</a:t>
            </a:r>
          </a:p>
        </p:txBody>
      </p:sp>
      <p:sp>
        <p:nvSpPr>
          <p:cNvPr id="3" name="Content Placeholder 2">
            <a:extLst>
              <a:ext uri="{FF2B5EF4-FFF2-40B4-BE49-F238E27FC236}">
                <a16:creationId xmlns:a16="http://schemas.microsoft.com/office/drawing/2014/main" id="{57BDEFFC-4A16-4324-B375-14B87EC1EE6D}"/>
              </a:ext>
            </a:extLst>
          </p:cNvPr>
          <p:cNvSpPr>
            <a:spLocks noGrp="1"/>
          </p:cNvSpPr>
          <p:nvPr>
            <p:ph idx="1"/>
          </p:nvPr>
        </p:nvSpPr>
        <p:spPr>
          <a:xfrm>
            <a:off x="838200" y="1825625"/>
            <a:ext cx="10515600" cy="4740638"/>
          </a:xfrm>
        </p:spPr>
        <p:txBody>
          <a:bodyPr>
            <a:normAutofit/>
          </a:bodyPr>
          <a:lstStyle/>
          <a:p>
            <a:pPr marL="0" indent="0">
              <a:spcAft>
                <a:spcPts val="1200"/>
              </a:spcAft>
              <a:buNone/>
            </a:pPr>
            <a:r>
              <a:rPr lang="en-NZ" sz="2400" dirty="0">
                <a:latin typeface="Roboto" panose="02000000000000000000" pitchFamily="2" charset="0"/>
                <a:ea typeface="Roboto" panose="02000000000000000000" pitchFamily="2" charset="0"/>
              </a:rPr>
              <a:t>Your organisation may have policy or guidelines about getting consent, or consulting, with people before disclosing or requesting information and you should follow these. The information sharing provisions in the Act do not discuss consent. However, the provisions do require that you:</a:t>
            </a:r>
          </a:p>
          <a:p>
            <a:pPr>
              <a:spcAft>
                <a:spcPts val="1200"/>
              </a:spcAft>
            </a:pPr>
            <a:r>
              <a:rPr lang="en-NZ" sz="2400" dirty="0">
                <a:latin typeface="Roboto" panose="02000000000000000000" pitchFamily="2" charset="0"/>
                <a:ea typeface="Roboto" panose="02000000000000000000" pitchFamily="2" charset="0"/>
              </a:rPr>
              <a:t>consult with the tamariki (or their representative) before sharing information where it is practicable and appropriate</a:t>
            </a:r>
          </a:p>
          <a:p>
            <a:pPr>
              <a:spcAft>
                <a:spcPts val="1200"/>
              </a:spcAft>
            </a:pPr>
            <a:r>
              <a:rPr lang="en-NZ" sz="2400" dirty="0">
                <a:latin typeface="Roboto" panose="02000000000000000000" pitchFamily="2" charset="0"/>
                <a:ea typeface="Roboto" panose="02000000000000000000" pitchFamily="2" charset="0"/>
              </a:rPr>
              <a:t>assist them to understand  the nature of the proposed disclosure,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express their views and understand the consequences of the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decision that is taken in relation to the disclosure </a:t>
            </a:r>
          </a:p>
          <a:p>
            <a:pPr>
              <a:spcAft>
                <a:spcPts val="1200"/>
              </a:spcAft>
            </a:pPr>
            <a:r>
              <a:rPr lang="en-NZ" sz="2400" dirty="0">
                <a:latin typeface="Roboto" panose="02000000000000000000" pitchFamily="2" charset="0"/>
                <a:ea typeface="Roboto" panose="02000000000000000000" pitchFamily="2" charset="0"/>
              </a:rPr>
              <a:t>take their views into account before making the final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professional decision about sharing the information. </a:t>
            </a:r>
          </a:p>
        </p:txBody>
      </p:sp>
      <p:sp>
        <p:nvSpPr>
          <p:cNvPr id="4" name="Slide Number Placeholder 3">
            <a:extLst>
              <a:ext uri="{FF2B5EF4-FFF2-40B4-BE49-F238E27FC236}">
                <a16:creationId xmlns:a16="http://schemas.microsoft.com/office/drawing/2014/main" id="{CA762D91-1B46-469B-B49F-726A5334DCB2}"/>
              </a:ext>
            </a:extLst>
          </p:cNvPr>
          <p:cNvSpPr>
            <a:spLocks noGrp="1"/>
          </p:cNvSpPr>
          <p:nvPr>
            <p:ph type="sldNum" sz="quarter" idx="12"/>
          </p:nvPr>
        </p:nvSpPr>
        <p:spPr/>
        <p:txBody>
          <a:bodyPr/>
          <a:lstStyle/>
          <a:p>
            <a:fld id="{893FC042-437C-48AE-929E-82F979398CE5}" type="slidenum">
              <a:rPr lang="en-NZ" smtClean="0"/>
              <a:t>18</a:t>
            </a:fld>
            <a:endParaRPr lang="en-NZ" dirty="0"/>
          </a:p>
        </p:txBody>
      </p:sp>
    </p:spTree>
    <p:extLst>
      <p:ext uri="{BB962C8B-B14F-4D97-AF65-F5344CB8AC3E}">
        <p14:creationId xmlns:p14="http://schemas.microsoft.com/office/powerpoint/2010/main" val="1514873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F1F559AF-A49C-42F9-B995-40867E8C0CC3}"/>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A1A1D67B-38F4-44F0-8F72-22AB8B226B22}"/>
              </a:ext>
            </a:extLst>
          </p:cNvPr>
          <p:cNvSpPr>
            <a:spLocks noGrp="1"/>
          </p:cNvSpPr>
          <p:nvPr>
            <p:ph type="title"/>
          </p:nvPr>
        </p:nvSpPr>
        <p:spPr>
          <a:xfrm>
            <a:off x="900344" y="365125"/>
            <a:ext cx="10515600" cy="1325563"/>
          </a:xfrm>
        </p:spPr>
        <p:txBody>
          <a:bodyPr>
            <a:normAutofit/>
          </a:bodyPr>
          <a:lstStyle/>
          <a:p>
            <a:r>
              <a:rPr lang="en-NZ" sz="3600" dirty="0">
                <a:solidFill>
                  <a:srgbClr val="666261"/>
                </a:solidFill>
                <a:latin typeface="Roboto" panose="02000000000000000000" pitchFamily="2" charset="0"/>
                <a:ea typeface="Roboto" panose="02000000000000000000" pitchFamily="2" charset="0"/>
              </a:rPr>
              <a:t>Consulting with others before sharing information </a:t>
            </a:r>
          </a:p>
        </p:txBody>
      </p:sp>
      <p:sp>
        <p:nvSpPr>
          <p:cNvPr id="3" name="Content Placeholder 2">
            <a:extLst>
              <a:ext uri="{FF2B5EF4-FFF2-40B4-BE49-F238E27FC236}">
                <a16:creationId xmlns:a16="http://schemas.microsoft.com/office/drawing/2014/main" id="{57BDEFFC-4A16-4324-B375-14B87EC1EE6D}"/>
              </a:ext>
            </a:extLst>
          </p:cNvPr>
          <p:cNvSpPr>
            <a:spLocks noGrp="1"/>
          </p:cNvSpPr>
          <p:nvPr>
            <p:ph idx="1"/>
          </p:nvPr>
        </p:nvSpPr>
        <p:spPr>
          <a:xfrm>
            <a:off x="838200" y="1825625"/>
            <a:ext cx="10515600" cy="4740638"/>
          </a:xfrm>
        </p:spPr>
        <p:txBody>
          <a:bodyPr>
            <a:normAutofit fontScale="92500" lnSpcReduction="10000"/>
          </a:bodyPr>
          <a:lstStyle/>
          <a:p>
            <a:pPr marL="0" indent="0">
              <a:spcAft>
                <a:spcPts val="1200"/>
              </a:spcAft>
              <a:buNone/>
            </a:pPr>
            <a:r>
              <a:rPr lang="en-NZ" sz="2600" dirty="0">
                <a:latin typeface="Roboto" panose="02000000000000000000" pitchFamily="2" charset="0"/>
                <a:ea typeface="Roboto" panose="02000000000000000000" pitchFamily="2" charset="0"/>
              </a:rPr>
              <a:t>There is no requirement to consult with whānau or others about sharing information, but it is good practice to keep people informed where it is safe and appropriate to do so. </a:t>
            </a:r>
          </a:p>
          <a:p>
            <a:pPr marL="0" indent="0">
              <a:spcAft>
                <a:spcPts val="1200"/>
              </a:spcAft>
              <a:buNone/>
            </a:pPr>
            <a:r>
              <a:rPr lang="en-NZ" sz="2600" dirty="0">
                <a:latin typeface="Roboto" panose="02000000000000000000" pitchFamily="2" charset="0"/>
                <a:ea typeface="Roboto" panose="02000000000000000000" pitchFamily="2" charset="0"/>
              </a:rPr>
              <a:t>Consulting with people about sharing information about them:</a:t>
            </a:r>
          </a:p>
          <a:p>
            <a:pPr>
              <a:spcAft>
                <a:spcPts val="1200"/>
              </a:spcAft>
            </a:pPr>
            <a:r>
              <a:rPr lang="en-NZ" sz="2600" dirty="0">
                <a:latin typeface="Roboto" panose="02000000000000000000" pitchFamily="2" charset="0"/>
                <a:ea typeface="Roboto" panose="02000000000000000000" pitchFamily="2" charset="0"/>
              </a:rPr>
              <a:t>enables them to feel part of the decision making process</a:t>
            </a:r>
          </a:p>
          <a:p>
            <a:pPr>
              <a:spcAft>
                <a:spcPts val="1200"/>
              </a:spcAft>
            </a:pPr>
            <a:r>
              <a:rPr lang="en-NZ" sz="2600" dirty="0">
                <a:latin typeface="Roboto" panose="02000000000000000000" pitchFamily="2" charset="0"/>
                <a:ea typeface="Roboto" panose="02000000000000000000" pitchFamily="2" charset="0"/>
              </a:rPr>
              <a:t>gives them time to think about what is happening and express a view</a:t>
            </a:r>
          </a:p>
          <a:p>
            <a:pPr>
              <a:spcAft>
                <a:spcPts val="1200"/>
              </a:spcAft>
            </a:pPr>
            <a:r>
              <a:rPr lang="en-NZ" sz="2600" dirty="0">
                <a:latin typeface="Roboto" panose="02000000000000000000" pitchFamily="2" charset="0"/>
                <a:ea typeface="Roboto" panose="02000000000000000000" pitchFamily="2" charset="0"/>
              </a:rPr>
              <a:t>avoids unexpected surprises</a:t>
            </a:r>
          </a:p>
          <a:p>
            <a:pPr>
              <a:spcAft>
                <a:spcPts val="1200"/>
              </a:spcAft>
            </a:pPr>
            <a:r>
              <a:rPr lang="en-NZ" sz="2600" dirty="0">
                <a:latin typeface="Roboto" panose="02000000000000000000" pitchFamily="2" charset="0"/>
                <a:ea typeface="Roboto" panose="02000000000000000000" pitchFamily="2" charset="0"/>
              </a:rPr>
              <a:t>helps build an open and trusting relationship</a:t>
            </a:r>
          </a:p>
          <a:p>
            <a:pPr>
              <a:spcAft>
                <a:spcPts val="1200"/>
              </a:spcAft>
            </a:pPr>
            <a:r>
              <a:rPr lang="en-NZ" sz="2600" dirty="0">
                <a:latin typeface="Roboto" panose="02000000000000000000" pitchFamily="2" charset="0"/>
                <a:ea typeface="Roboto" panose="02000000000000000000" pitchFamily="2" charset="0"/>
              </a:rPr>
              <a:t>allows them an opportunity to comment if they think </a:t>
            </a:r>
            <a:br>
              <a:rPr lang="en-NZ" sz="2600" dirty="0">
                <a:latin typeface="Roboto" panose="02000000000000000000" pitchFamily="2" charset="0"/>
                <a:ea typeface="Roboto" panose="02000000000000000000" pitchFamily="2" charset="0"/>
              </a:rPr>
            </a:br>
            <a:r>
              <a:rPr lang="en-NZ" sz="2600" dirty="0">
                <a:latin typeface="Roboto" panose="02000000000000000000" pitchFamily="2" charset="0"/>
                <a:ea typeface="Roboto" panose="02000000000000000000" pitchFamily="2" charset="0"/>
              </a:rPr>
              <a:t>information is incorrect</a:t>
            </a:r>
          </a:p>
        </p:txBody>
      </p:sp>
      <p:sp>
        <p:nvSpPr>
          <p:cNvPr id="4" name="Slide Number Placeholder 3">
            <a:extLst>
              <a:ext uri="{FF2B5EF4-FFF2-40B4-BE49-F238E27FC236}">
                <a16:creationId xmlns:a16="http://schemas.microsoft.com/office/drawing/2014/main" id="{30139B30-B903-464C-B39F-BAEDD3D3475F}"/>
              </a:ext>
            </a:extLst>
          </p:cNvPr>
          <p:cNvSpPr>
            <a:spLocks noGrp="1"/>
          </p:cNvSpPr>
          <p:nvPr>
            <p:ph type="sldNum" sz="quarter" idx="12"/>
          </p:nvPr>
        </p:nvSpPr>
        <p:spPr/>
        <p:txBody>
          <a:bodyPr/>
          <a:lstStyle/>
          <a:p>
            <a:fld id="{893FC042-437C-48AE-929E-82F979398CE5}" type="slidenum">
              <a:rPr lang="en-NZ" smtClean="0"/>
              <a:t>19</a:t>
            </a:fld>
            <a:endParaRPr lang="en-NZ" dirty="0"/>
          </a:p>
        </p:txBody>
      </p:sp>
    </p:spTree>
    <p:extLst>
      <p:ext uri="{BB962C8B-B14F-4D97-AF65-F5344CB8AC3E}">
        <p14:creationId xmlns:p14="http://schemas.microsoft.com/office/powerpoint/2010/main" val="1153035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8FAC5-7C5F-4E4E-B1C1-834E9A58CD79}"/>
              </a:ext>
            </a:extLst>
          </p:cNvPr>
          <p:cNvSpPr>
            <a:spLocks noGrp="1"/>
          </p:cNvSpPr>
          <p:nvPr>
            <p:ph type="title"/>
          </p:nvPr>
        </p:nvSpPr>
        <p:spPr/>
        <p:txBody>
          <a:bodyPr/>
          <a:lstStyle/>
          <a:p>
            <a:r>
              <a:rPr lang="en-NZ" sz="3600" dirty="0">
                <a:solidFill>
                  <a:srgbClr val="666261"/>
                </a:solidFill>
                <a:latin typeface="Roboto" panose="02000000000000000000" pitchFamily="2" charset="0"/>
                <a:ea typeface="Roboto" panose="02000000000000000000" pitchFamily="2" charset="0"/>
              </a:rPr>
              <a:t>Introduction</a:t>
            </a:r>
            <a:r>
              <a:rPr lang="en-NZ" dirty="0">
                <a:solidFill>
                  <a:srgbClr val="666261"/>
                </a:solidFill>
                <a:latin typeface="Roboto" panose="02000000000000000000" pitchFamily="2" charset="0"/>
                <a:ea typeface="Roboto" panose="02000000000000000000" pitchFamily="2" charset="0"/>
              </a:rPr>
              <a:t> </a:t>
            </a:r>
          </a:p>
        </p:txBody>
      </p:sp>
      <p:sp>
        <p:nvSpPr>
          <p:cNvPr id="3" name="Content Placeholder 2">
            <a:extLst>
              <a:ext uri="{FF2B5EF4-FFF2-40B4-BE49-F238E27FC236}">
                <a16:creationId xmlns:a16="http://schemas.microsoft.com/office/drawing/2014/main" id="{8B3E8EDB-A76C-4EBA-8ACF-D95D7C3891E7}"/>
              </a:ext>
            </a:extLst>
          </p:cNvPr>
          <p:cNvSpPr>
            <a:spLocks noGrp="1"/>
          </p:cNvSpPr>
          <p:nvPr>
            <p:ph idx="1"/>
          </p:nvPr>
        </p:nvSpPr>
        <p:spPr>
          <a:xfrm>
            <a:off x="838200" y="1825624"/>
            <a:ext cx="9334500" cy="3272849"/>
          </a:xfrm>
        </p:spPr>
        <p:txBody>
          <a:bodyPr>
            <a:normAutofit/>
          </a:bodyPr>
          <a:lstStyle/>
          <a:p>
            <a:pPr marL="0" indent="0">
              <a:buNone/>
            </a:pPr>
            <a:r>
              <a:rPr lang="en-NZ" sz="2400" dirty="0">
                <a:latin typeface="Roboto" panose="02000000000000000000" pitchFamily="2" charset="0"/>
                <a:ea typeface="Roboto" panose="02000000000000000000" pitchFamily="2" charset="0"/>
              </a:rPr>
              <a:t>Sharing the right information, at the right time with the right people can make a huge difference to the outcomes for tamariki and whānau, hapū and iwi. </a:t>
            </a:r>
          </a:p>
          <a:p>
            <a:pPr marL="0" indent="0">
              <a:buNone/>
            </a:pPr>
            <a:r>
              <a:rPr lang="en-NZ" sz="2400" dirty="0">
                <a:latin typeface="Roboto" panose="02000000000000000000" pitchFamily="2" charset="0"/>
                <a:ea typeface="Roboto" panose="02000000000000000000" pitchFamily="2" charset="0"/>
              </a:rPr>
              <a:t>The information sharing provisions of the Oranga Tamariki Act 1989 (the Act) facilitate the request and disclosure of information by agencies and professionals within the child welfare and protection sector to promote the wellbeing of tamariki, whānau, hapū and iwi. </a:t>
            </a:r>
          </a:p>
        </p:txBody>
      </p:sp>
      <p:sp>
        <p:nvSpPr>
          <p:cNvPr id="5" name="Partial Circle 4">
            <a:extLst>
              <a:ext uri="{FF2B5EF4-FFF2-40B4-BE49-F238E27FC236}">
                <a16:creationId xmlns:a16="http://schemas.microsoft.com/office/drawing/2014/main" id="{CD0AF401-4D50-4D12-A078-E08A10D7EB49}"/>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
        <p:nvSpPr>
          <p:cNvPr id="4" name="Slide Number Placeholder 3">
            <a:extLst>
              <a:ext uri="{FF2B5EF4-FFF2-40B4-BE49-F238E27FC236}">
                <a16:creationId xmlns:a16="http://schemas.microsoft.com/office/drawing/2014/main" id="{36662410-E4D5-4DCA-8C0F-42E432F3CFEF}"/>
              </a:ext>
            </a:extLst>
          </p:cNvPr>
          <p:cNvSpPr>
            <a:spLocks noGrp="1"/>
          </p:cNvSpPr>
          <p:nvPr>
            <p:ph type="sldNum" sz="quarter" idx="12"/>
          </p:nvPr>
        </p:nvSpPr>
        <p:spPr/>
        <p:txBody>
          <a:bodyPr/>
          <a:lstStyle/>
          <a:p>
            <a:fld id="{893FC042-437C-48AE-929E-82F979398CE5}" type="slidenum">
              <a:rPr lang="en-NZ" smtClean="0"/>
              <a:t>2</a:t>
            </a:fld>
            <a:endParaRPr lang="en-NZ" dirty="0"/>
          </a:p>
        </p:txBody>
      </p:sp>
    </p:spTree>
    <p:extLst>
      <p:ext uri="{BB962C8B-B14F-4D97-AF65-F5344CB8AC3E}">
        <p14:creationId xmlns:p14="http://schemas.microsoft.com/office/powerpoint/2010/main" val="216910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37F87142-D830-4AA9-BFBA-848BCFB69376}"/>
              </a:ext>
            </a:extLst>
          </p:cNvPr>
          <p:cNvSpPr/>
          <p:nvPr/>
        </p:nvSpPr>
        <p:spPr>
          <a:xfrm>
            <a:off x="9284077" y="3781892"/>
            <a:ext cx="5815845" cy="6152215"/>
          </a:xfrm>
          <a:prstGeom prst="pie">
            <a:avLst>
              <a:gd name="adj1" fmla="val 10791744"/>
              <a:gd name="adj2" fmla="val 16215571"/>
            </a:avLst>
          </a:prstGeom>
          <a:solidFill>
            <a:srgbClr val="5A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
        <p:nvSpPr>
          <p:cNvPr id="2" name="Title 1">
            <a:extLst>
              <a:ext uri="{FF2B5EF4-FFF2-40B4-BE49-F238E27FC236}">
                <a16:creationId xmlns:a16="http://schemas.microsoft.com/office/drawing/2014/main" id="{D55DFDC9-35E3-44BA-817C-CA56D511ECC2}"/>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Exercise 4</a:t>
            </a:r>
          </a:p>
        </p:txBody>
      </p:sp>
      <p:sp>
        <p:nvSpPr>
          <p:cNvPr id="3" name="Content Placeholder 2">
            <a:extLst>
              <a:ext uri="{FF2B5EF4-FFF2-40B4-BE49-F238E27FC236}">
                <a16:creationId xmlns:a16="http://schemas.microsoft.com/office/drawing/2014/main" id="{790DCBD2-F5EA-4C03-8831-ABEBC711E530}"/>
              </a:ext>
            </a:extLst>
          </p:cNvPr>
          <p:cNvSpPr>
            <a:spLocks noGrp="1"/>
          </p:cNvSpPr>
          <p:nvPr>
            <p:ph idx="1"/>
          </p:nvPr>
        </p:nvSpPr>
        <p:spPr>
          <a:xfrm>
            <a:off x="838200" y="1825625"/>
            <a:ext cx="10515600" cy="4542224"/>
          </a:xfrm>
        </p:spPr>
        <p:txBody>
          <a:bodyPr>
            <a:normAutofit/>
          </a:bodyPr>
          <a:lstStyle/>
          <a:p>
            <a:pPr marL="0" indent="0">
              <a:buNone/>
            </a:pPr>
            <a:r>
              <a:rPr lang="en-NZ" sz="2400" dirty="0">
                <a:latin typeface="Roboto" panose="02000000000000000000" pitchFamily="2" charset="0"/>
                <a:ea typeface="Roboto" panose="02000000000000000000" pitchFamily="2" charset="0"/>
              </a:rPr>
              <a:t>Think about following:</a:t>
            </a:r>
          </a:p>
          <a:p>
            <a:pPr marL="514350" indent="-514350">
              <a:buAutoNum type="arabicPeriod"/>
            </a:pPr>
            <a:r>
              <a:rPr lang="en-NZ" sz="2400" dirty="0">
                <a:latin typeface="Roboto" panose="02000000000000000000" pitchFamily="2" charset="0"/>
                <a:ea typeface="Roboto" panose="02000000000000000000" pitchFamily="2" charset="0"/>
              </a:rPr>
              <a:t>How does consulting with the person the information is about help the work you do?</a:t>
            </a:r>
          </a:p>
          <a:p>
            <a:pPr marL="514350" indent="-514350">
              <a:buAutoNum type="arabicPeriod"/>
            </a:pPr>
            <a:r>
              <a:rPr lang="en-NZ" sz="2400" dirty="0">
                <a:latin typeface="Roboto" panose="02000000000000000000" pitchFamily="2" charset="0"/>
                <a:ea typeface="Roboto" panose="02000000000000000000" pitchFamily="2" charset="0"/>
              </a:rPr>
              <a:t>There may be some times when it is not practical or appropriate to consult before you share. What might these look like?</a:t>
            </a:r>
          </a:p>
          <a:p>
            <a:pPr marL="514350" indent="-514350">
              <a:buAutoNum type="arabicPeriod"/>
            </a:pPr>
            <a:r>
              <a:rPr lang="en-NZ" sz="2400" dirty="0">
                <a:latin typeface="Roboto" panose="02000000000000000000" pitchFamily="2" charset="0"/>
                <a:ea typeface="Roboto" panose="02000000000000000000" pitchFamily="2" charset="0"/>
              </a:rPr>
              <a:t>Identify one or two things that you might do differently in relation to requesting or sharing information. </a:t>
            </a:r>
          </a:p>
          <a:p>
            <a:pPr marL="514350" indent="-514350">
              <a:buAutoNum type="arabicPeriod"/>
            </a:pPr>
            <a:r>
              <a:rPr lang="en-NZ" sz="2400" dirty="0">
                <a:latin typeface="Roboto" panose="02000000000000000000" pitchFamily="2" charset="0"/>
                <a:ea typeface="Roboto" panose="02000000000000000000" pitchFamily="2" charset="0"/>
              </a:rPr>
              <a:t>What does this mean now for your work?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What could you start doing, or stop? </a:t>
            </a:r>
          </a:p>
          <a:p>
            <a:pPr marL="0" indent="0">
              <a:buNone/>
            </a:pPr>
            <a:endParaRPr lang="en-NZ" dirty="0">
              <a:latin typeface="Roboto" panose="02000000000000000000" pitchFamily="2" charset="0"/>
              <a:ea typeface="Roboto" panose="02000000000000000000" pitchFamily="2" charset="0"/>
            </a:endParaRPr>
          </a:p>
          <a:p>
            <a:pPr marL="514350" indent="-514350">
              <a:buAutoNum type="arabicPeriod"/>
            </a:pPr>
            <a:endParaRPr lang="en-NZ" dirty="0">
              <a:latin typeface="Roboto" panose="02000000000000000000" pitchFamily="2" charset="0"/>
              <a:ea typeface="Roboto" panose="02000000000000000000" pitchFamily="2" charset="0"/>
              <a:hlinkClick r:id="rId2"/>
            </a:endParaRPr>
          </a:p>
          <a:p>
            <a:pPr marL="0" indent="0">
              <a:buNone/>
            </a:pPr>
            <a:endParaRPr lang="en-NZ" dirty="0">
              <a:latin typeface="Roboto" panose="02000000000000000000" pitchFamily="2" charset="0"/>
              <a:ea typeface="Roboto" panose="02000000000000000000" pitchFamily="2" charset="0"/>
              <a:hlinkClick r:id="rId2"/>
            </a:endParaRPr>
          </a:p>
        </p:txBody>
      </p:sp>
      <p:sp>
        <p:nvSpPr>
          <p:cNvPr id="4" name="Slide Number Placeholder 3">
            <a:extLst>
              <a:ext uri="{FF2B5EF4-FFF2-40B4-BE49-F238E27FC236}">
                <a16:creationId xmlns:a16="http://schemas.microsoft.com/office/drawing/2014/main" id="{09A522A4-A5A6-4ECB-9762-17CCB0618618}"/>
              </a:ext>
            </a:extLst>
          </p:cNvPr>
          <p:cNvSpPr>
            <a:spLocks noGrp="1"/>
          </p:cNvSpPr>
          <p:nvPr>
            <p:ph type="sldNum" sz="quarter" idx="12"/>
          </p:nvPr>
        </p:nvSpPr>
        <p:spPr/>
        <p:txBody>
          <a:bodyPr/>
          <a:lstStyle/>
          <a:p>
            <a:fld id="{893FC042-437C-48AE-929E-82F979398CE5}" type="slidenum">
              <a:rPr lang="en-NZ" smtClean="0"/>
              <a:t>20</a:t>
            </a:fld>
            <a:endParaRPr lang="en-NZ" dirty="0"/>
          </a:p>
        </p:txBody>
      </p:sp>
    </p:spTree>
    <p:extLst>
      <p:ext uri="{BB962C8B-B14F-4D97-AF65-F5344CB8AC3E}">
        <p14:creationId xmlns:p14="http://schemas.microsoft.com/office/powerpoint/2010/main" val="2974332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1D67B-38F4-44F0-8F72-22AB8B226B22}"/>
              </a:ext>
            </a:extLst>
          </p:cNvPr>
          <p:cNvSpPr>
            <a:spLocks noGrp="1"/>
          </p:cNvSpPr>
          <p:nvPr>
            <p:ph type="title"/>
          </p:nvPr>
        </p:nvSpPr>
        <p:spPr/>
        <p:txBody>
          <a:bodyPr>
            <a:normAutofit/>
          </a:bodyPr>
          <a:lstStyle/>
          <a:p>
            <a:r>
              <a:rPr lang="en-NZ" sz="3600" dirty="0">
                <a:solidFill>
                  <a:srgbClr val="5A617B"/>
                </a:solidFill>
                <a:latin typeface="Roboto" panose="02000000000000000000" pitchFamily="2" charset="0"/>
                <a:ea typeface="Roboto" panose="02000000000000000000" pitchFamily="2" charset="0"/>
              </a:rPr>
              <a:t>Where can you get further information or advice?</a:t>
            </a:r>
          </a:p>
        </p:txBody>
      </p:sp>
      <p:sp>
        <p:nvSpPr>
          <p:cNvPr id="3" name="Content Placeholder 2">
            <a:extLst>
              <a:ext uri="{FF2B5EF4-FFF2-40B4-BE49-F238E27FC236}">
                <a16:creationId xmlns:a16="http://schemas.microsoft.com/office/drawing/2014/main" id="{57BDEFFC-4A16-4324-B375-14B87EC1EE6D}"/>
              </a:ext>
            </a:extLst>
          </p:cNvPr>
          <p:cNvSpPr>
            <a:spLocks noGrp="1"/>
          </p:cNvSpPr>
          <p:nvPr>
            <p:ph idx="1"/>
          </p:nvPr>
        </p:nvSpPr>
        <p:spPr/>
        <p:txBody>
          <a:bodyPr>
            <a:normAutofit/>
          </a:bodyPr>
          <a:lstStyle/>
          <a:p>
            <a:pPr>
              <a:spcAft>
                <a:spcPts val="1200"/>
              </a:spcAft>
            </a:pPr>
            <a:r>
              <a:rPr lang="en-NZ" sz="2400" dirty="0">
                <a:hlinkClick r:id="rId2"/>
              </a:rPr>
              <a:t>Information sharing | Oranga Tamariki — Ministry for Children</a:t>
            </a:r>
            <a:endParaRPr lang="en-NZ" sz="2400" dirty="0">
              <a:latin typeface="Roboto" panose="02000000000000000000" pitchFamily="2" charset="0"/>
              <a:ea typeface="Roboto" panose="02000000000000000000" pitchFamily="2" charset="0"/>
              <a:hlinkClick r:id="rId3"/>
            </a:endParaRPr>
          </a:p>
          <a:p>
            <a:pPr>
              <a:spcAft>
                <a:spcPts val="1200"/>
              </a:spcAft>
            </a:pPr>
            <a:r>
              <a:rPr lang="en-NZ" sz="2400" dirty="0">
                <a:hlinkClick r:id="rId4"/>
              </a:rPr>
              <a:t>Guidance for sharing information | Oranga Tamariki — Ministry for Children</a:t>
            </a:r>
            <a:endParaRPr lang="en-NZ" sz="2400" dirty="0">
              <a:latin typeface="Roboto" panose="02000000000000000000" pitchFamily="2" charset="0"/>
              <a:ea typeface="Roboto" panose="02000000000000000000" pitchFamily="2" charset="0"/>
            </a:endParaRPr>
          </a:p>
        </p:txBody>
      </p:sp>
      <p:sp>
        <p:nvSpPr>
          <p:cNvPr id="4" name="Partial Circle 3">
            <a:extLst>
              <a:ext uri="{FF2B5EF4-FFF2-40B4-BE49-F238E27FC236}">
                <a16:creationId xmlns:a16="http://schemas.microsoft.com/office/drawing/2014/main" id="{1D3531F1-712C-4D12-94F8-D0945120FD15}"/>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5" name="Slide Number Placeholder 4">
            <a:extLst>
              <a:ext uri="{FF2B5EF4-FFF2-40B4-BE49-F238E27FC236}">
                <a16:creationId xmlns:a16="http://schemas.microsoft.com/office/drawing/2014/main" id="{0E463C48-DC4E-4EF7-A368-5B8F9B226688}"/>
              </a:ext>
            </a:extLst>
          </p:cNvPr>
          <p:cNvSpPr>
            <a:spLocks noGrp="1"/>
          </p:cNvSpPr>
          <p:nvPr>
            <p:ph type="sldNum" sz="quarter" idx="12"/>
          </p:nvPr>
        </p:nvSpPr>
        <p:spPr/>
        <p:txBody>
          <a:bodyPr/>
          <a:lstStyle/>
          <a:p>
            <a:fld id="{893FC042-437C-48AE-929E-82F979398CE5}" type="slidenum">
              <a:rPr lang="en-NZ" smtClean="0"/>
              <a:t>21</a:t>
            </a:fld>
            <a:endParaRPr lang="en-NZ" dirty="0"/>
          </a:p>
        </p:txBody>
      </p:sp>
    </p:spTree>
    <p:extLst>
      <p:ext uri="{BB962C8B-B14F-4D97-AF65-F5344CB8AC3E}">
        <p14:creationId xmlns:p14="http://schemas.microsoft.com/office/powerpoint/2010/main" val="2586727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8FAC5-7C5F-4E4E-B1C1-834E9A58CD79}"/>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Information sharing provisions </a:t>
            </a:r>
          </a:p>
        </p:txBody>
      </p:sp>
      <p:sp>
        <p:nvSpPr>
          <p:cNvPr id="5" name="Partial Circle 4">
            <a:extLst>
              <a:ext uri="{FF2B5EF4-FFF2-40B4-BE49-F238E27FC236}">
                <a16:creationId xmlns:a16="http://schemas.microsoft.com/office/drawing/2014/main" id="{2751E626-7F71-4438-89A7-4D503B5063B1}"/>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
        <p:nvSpPr>
          <p:cNvPr id="3" name="Content Placeholder 2">
            <a:extLst>
              <a:ext uri="{FF2B5EF4-FFF2-40B4-BE49-F238E27FC236}">
                <a16:creationId xmlns:a16="http://schemas.microsoft.com/office/drawing/2014/main" id="{8B3E8EDB-A76C-4EBA-8ACF-D95D7C3891E7}"/>
              </a:ext>
            </a:extLst>
          </p:cNvPr>
          <p:cNvSpPr>
            <a:spLocks noGrp="1"/>
          </p:cNvSpPr>
          <p:nvPr>
            <p:ph idx="1"/>
          </p:nvPr>
        </p:nvSpPr>
        <p:spPr/>
        <p:txBody>
          <a:bodyPr>
            <a:normAutofit/>
          </a:bodyPr>
          <a:lstStyle/>
          <a:p>
            <a:pPr marL="0" indent="0">
              <a:buNone/>
            </a:pPr>
            <a:r>
              <a:rPr lang="en-NZ" sz="2400" dirty="0">
                <a:latin typeface="Roboto" panose="02000000000000000000" pitchFamily="2" charset="0"/>
                <a:ea typeface="Roboto" panose="02000000000000000000" pitchFamily="2" charset="0"/>
              </a:rPr>
              <a:t>The information sharing provisions:</a:t>
            </a:r>
          </a:p>
          <a:p>
            <a:r>
              <a:rPr lang="en-NZ" sz="2400" dirty="0">
                <a:latin typeface="Roboto" panose="02000000000000000000" pitchFamily="2" charset="0"/>
                <a:ea typeface="Roboto" panose="02000000000000000000" pitchFamily="2" charset="0"/>
              </a:rPr>
              <a:t>Define who can request and disclose information</a:t>
            </a:r>
          </a:p>
          <a:p>
            <a:r>
              <a:rPr lang="en-NZ" sz="2400" dirty="0">
                <a:latin typeface="Roboto" panose="02000000000000000000" pitchFamily="2" charset="0"/>
                <a:ea typeface="Roboto" panose="02000000000000000000" pitchFamily="2" charset="0"/>
              </a:rPr>
              <a:t>Outline the purposes for which you can request or disclose information </a:t>
            </a:r>
          </a:p>
          <a:p>
            <a:r>
              <a:rPr lang="en-NZ" sz="2400" dirty="0">
                <a:latin typeface="Roboto" panose="02000000000000000000" pitchFamily="2" charset="0"/>
                <a:ea typeface="Roboto" panose="02000000000000000000" pitchFamily="2" charset="0"/>
              </a:rPr>
              <a:t>Outline the type of information that can be shared </a:t>
            </a:r>
          </a:p>
          <a:p>
            <a:r>
              <a:rPr lang="en-NZ" sz="2400" dirty="0">
                <a:latin typeface="Roboto" panose="02000000000000000000" pitchFamily="2" charset="0"/>
                <a:ea typeface="Roboto" panose="02000000000000000000" pitchFamily="2" charset="0"/>
              </a:rPr>
              <a:t>Outline responsibilities that you have to consult with tamariki about sharing their information.</a:t>
            </a:r>
          </a:p>
          <a:p>
            <a:pPr marL="0" indent="0">
              <a:buNone/>
            </a:pPr>
            <a:endParaRPr lang="en-NZ" sz="2400" dirty="0">
              <a:latin typeface="Roboto" panose="02000000000000000000" pitchFamily="2" charset="0"/>
              <a:ea typeface="Roboto" panose="02000000000000000000" pitchFamily="2" charset="0"/>
            </a:endParaRPr>
          </a:p>
          <a:p>
            <a:pPr marL="0" indent="0">
              <a:buNone/>
            </a:pPr>
            <a:r>
              <a:rPr lang="en-NZ" sz="2400" dirty="0">
                <a:latin typeface="Roboto" panose="02000000000000000000" pitchFamily="2" charset="0"/>
                <a:ea typeface="Roboto" panose="02000000000000000000" pitchFamily="2" charset="0"/>
              </a:rPr>
              <a:t>There is useful information guidance and support material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available at </a:t>
            </a:r>
            <a:r>
              <a:rPr lang="en-NZ" sz="2400" dirty="0">
                <a:latin typeface="Roboto" panose="02000000000000000000" pitchFamily="2" charset="0"/>
                <a:ea typeface="Roboto" panose="02000000000000000000" pitchFamily="2" charset="0"/>
                <a:hlinkClick r:id="rId2"/>
              </a:rPr>
              <a:t>https://orangatamariki.govt.nz/working-with-children/information-sharing/</a:t>
            </a:r>
            <a:endParaRPr lang="en-NZ"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432D2A23-1E6C-416D-9C86-A2F0651E6594}"/>
              </a:ext>
            </a:extLst>
          </p:cNvPr>
          <p:cNvSpPr>
            <a:spLocks noGrp="1"/>
          </p:cNvSpPr>
          <p:nvPr>
            <p:ph type="sldNum" sz="quarter" idx="12"/>
          </p:nvPr>
        </p:nvSpPr>
        <p:spPr/>
        <p:txBody>
          <a:bodyPr/>
          <a:lstStyle/>
          <a:p>
            <a:fld id="{893FC042-437C-48AE-929E-82F979398CE5}" type="slidenum">
              <a:rPr lang="en-NZ" smtClean="0"/>
              <a:t>3</a:t>
            </a:fld>
            <a:endParaRPr lang="en-NZ" dirty="0"/>
          </a:p>
        </p:txBody>
      </p:sp>
    </p:spTree>
    <p:extLst>
      <p:ext uri="{BB962C8B-B14F-4D97-AF65-F5344CB8AC3E}">
        <p14:creationId xmlns:p14="http://schemas.microsoft.com/office/powerpoint/2010/main" val="1672535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artial Circle 4">
            <a:extLst>
              <a:ext uri="{FF2B5EF4-FFF2-40B4-BE49-F238E27FC236}">
                <a16:creationId xmlns:a16="http://schemas.microsoft.com/office/drawing/2014/main" id="{1BAAFF87-66AB-4305-B207-61705C660139}"/>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86A50D4E-E0B2-4586-98CA-5857832C3FDD}"/>
              </a:ext>
            </a:extLst>
          </p:cNvPr>
          <p:cNvSpPr>
            <a:spLocks noGrp="1"/>
          </p:cNvSpPr>
          <p:nvPr>
            <p:ph type="title"/>
          </p:nvPr>
        </p:nvSpPr>
        <p:spPr/>
        <p:txBody>
          <a:bodyPr/>
          <a:lstStyle/>
          <a:p>
            <a:r>
              <a:rPr lang="en-NZ" sz="3600" dirty="0">
                <a:solidFill>
                  <a:srgbClr val="666261"/>
                </a:solidFill>
                <a:latin typeface="Roboto" panose="02000000000000000000" pitchFamily="2" charset="0"/>
                <a:ea typeface="Roboto" panose="02000000000000000000" pitchFamily="2" charset="0"/>
              </a:rPr>
              <a:t>Objectives of this resource</a:t>
            </a:r>
            <a:endParaRPr lang="en-NZ" dirty="0"/>
          </a:p>
        </p:txBody>
      </p:sp>
      <p:sp>
        <p:nvSpPr>
          <p:cNvPr id="3" name="Content Placeholder 2">
            <a:extLst>
              <a:ext uri="{FF2B5EF4-FFF2-40B4-BE49-F238E27FC236}">
                <a16:creationId xmlns:a16="http://schemas.microsoft.com/office/drawing/2014/main" id="{4D84472D-CACD-43CD-9382-07C59AAF04F3}"/>
              </a:ext>
            </a:extLst>
          </p:cNvPr>
          <p:cNvSpPr>
            <a:spLocks noGrp="1"/>
          </p:cNvSpPr>
          <p:nvPr>
            <p:ph idx="1"/>
          </p:nvPr>
        </p:nvSpPr>
        <p:spPr>
          <a:xfrm>
            <a:off x="838200" y="1825624"/>
            <a:ext cx="10515600" cy="4824557"/>
          </a:xfrm>
        </p:spPr>
        <p:txBody>
          <a:bodyPr>
            <a:normAutofit fontScale="92500" lnSpcReduction="20000"/>
          </a:bodyPr>
          <a:lstStyle/>
          <a:p>
            <a:pPr marL="0" indent="0">
              <a:lnSpc>
                <a:spcPct val="110000"/>
              </a:lnSpc>
              <a:buNone/>
            </a:pPr>
            <a:r>
              <a:rPr lang="en-NZ" sz="2400" dirty="0">
                <a:latin typeface="Roboto" panose="02000000000000000000" pitchFamily="2" charset="0"/>
                <a:ea typeface="Roboto" panose="02000000000000000000" pitchFamily="2" charset="0"/>
              </a:rPr>
              <a:t>This resource will help you to understand the information sharing provisions so you know:</a:t>
            </a:r>
          </a:p>
          <a:p>
            <a:pPr>
              <a:lnSpc>
                <a:spcPct val="110000"/>
              </a:lnSpc>
            </a:pPr>
            <a:r>
              <a:rPr lang="en-NZ" sz="2400" dirty="0">
                <a:latin typeface="Roboto" panose="02000000000000000000" pitchFamily="2" charset="0"/>
                <a:ea typeface="Roboto" panose="02000000000000000000" pitchFamily="2" charset="0"/>
              </a:rPr>
              <a:t>Who you can share information with </a:t>
            </a:r>
          </a:p>
          <a:p>
            <a:pPr>
              <a:lnSpc>
                <a:spcPct val="110000"/>
              </a:lnSpc>
            </a:pPr>
            <a:r>
              <a:rPr lang="en-NZ" sz="2400" dirty="0">
                <a:latin typeface="Roboto" panose="02000000000000000000" pitchFamily="2" charset="0"/>
                <a:ea typeface="Roboto" panose="02000000000000000000" pitchFamily="2" charset="0"/>
              </a:rPr>
              <a:t>Why information can be shared (the purpose of sharing)</a:t>
            </a:r>
          </a:p>
          <a:p>
            <a:pPr>
              <a:lnSpc>
                <a:spcPct val="110000"/>
              </a:lnSpc>
            </a:pPr>
            <a:r>
              <a:rPr lang="en-NZ" sz="2400" dirty="0">
                <a:latin typeface="Roboto" panose="02000000000000000000" pitchFamily="2" charset="0"/>
                <a:ea typeface="Roboto" panose="02000000000000000000" pitchFamily="2" charset="0"/>
              </a:rPr>
              <a:t>What information can be shared </a:t>
            </a:r>
          </a:p>
          <a:p>
            <a:pPr>
              <a:lnSpc>
                <a:spcPct val="110000"/>
              </a:lnSpc>
            </a:pPr>
            <a:r>
              <a:rPr lang="en-NZ" sz="2400" dirty="0">
                <a:latin typeface="Roboto" panose="02000000000000000000" pitchFamily="2" charset="0"/>
                <a:ea typeface="Roboto" panose="02000000000000000000" pitchFamily="2" charset="0"/>
              </a:rPr>
              <a:t>Who you must consult with about sharing information</a:t>
            </a:r>
          </a:p>
          <a:p>
            <a:pPr marL="0" indent="0">
              <a:lnSpc>
                <a:spcPct val="110000"/>
              </a:lnSpc>
              <a:buNone/>
            </a:pPr>
            <a:endParaRPr lang="en-NZ" sz="2400" dirty="0">
              <a:latin typeface="Roboto" panose="02000000000000000000" pitchFamily="2" charset="0"/>
              <a:ea typeface="Roboto" panose="02000000000000000000" pitchFamily="2" charset="0"/>
            </a:endParaRPr>
          </a:p>
          <a:p>
            <a:pPr marL="0" indent="0">
              <a:lnSpc>
                <a:spcPct val="110000"/>
              </a:lnSpc>
              <a:buNone/>
            </a:pPr>
            <a:r>
              <a:rPr lang="en-NZ" sz="2400" dirty="0">
                <a:latin typeface="Roboto" panose="02000000000000000000" pitchFamily="2" charset="0"/>
                <a:ea typeface="Roboto" panose="02000000000000000000" pitchFamily="2" charset="0"/>
              </a:rPr>
              <a:t>This resource can be used to support discussions in small groups,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reflect on individually or discuss as part of capability development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conversations. Throughout the resource there are exercise pages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to promote reflection based on the information in the preceding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slides. </a:t>
            </a:r>
          </a:p>
        </p:txBody>
      </p:sp>
      <p:sp>
        <p:nvSpPr>
          <p:cNvPr id="4" name="Slide Number Placeholder 3">
            <a:extLst>
              <a:ext uri="{FF2B5EF4-FFF2-40B4-BE49-F238E27FC236}">
                <a16:creationId xmlns:a16="http://schemas.microsoft.com/office/drawing/2014/main" id="{503BD2F8-9CB0-46E9-AEE2-38A22B5C3990}"/>
              </a:ext>
            </a:extLst>
          </p:cNvPr>
          <p:cNvSpPr>
            <a:spLocks noGrp="1"/>
          </p:cNvSpPr>
          <p:nvPr>
            <p:ph type="sldNum" sz="quarter" idx="12"/>
          </p:nvPr>
        </p:nvSpPr>
        <p:spPr/>
        <p:txBody>
          <a:bodyPr/>
          <a:lstStyle/>
          <a:p>
            <a:fld id="{893FC042-437C-48AE-929E-82F979398CE5}" type="slidenum">
              <a:rPr lang="en-NZ" smtClean="0"/>
              <a:t>4</a:t>
            </a:fld>
            <a:endParaRPr lang="en-NZ" dirty="0"/>
          </a:p>
        </p:txBody>
      </p:sp>
    </p:spTree>
    <p:extLst>
      <p:ext uri="{BB962C8B-B14F-4D97-AF65-F5344CB8AC3E}">
        <p14:creationId xmlns:p14="http://schemas.microsoft.com/office/powerpoint/2010/main" val="3556045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artial Circle 4">
            <a:extLst>
              <a:ext uri="{FF2B5EF4-FFF2-40B4-BE49-F238E27FC236}">
                <a16:creationId xmlns:a16="http://schemas.microsoft.com/office/drawing/2014/main" id="{50D922FD-F847-45BE-B701-7661C16E8AFC}"/>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40F292B7-CFD4-42FA-9AF9-985B90AFFD8D}"/>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Who can request and disclose information under the Act?</a:t>
            </a:r>
          </a:p>
        </p:txBody>
      </p:sp>
      <p:sp>
        <p:nvSpPr>
          <p:cNvPr id="3" name="Content Placeholder 2">
            <a:extLst>
              <a:ext uri="{FF2B5EF4-FFF2-40B4-BE49-F238E27FC236}">
                <a16:creationId xmlns:a16="http://schemas.microsoft.com/office/drawing/2014/main" id="{272EDB51-8238-45CC-97BA-FD12CCFCD7F3}"/>
              </a:ext>
            </a:extLst>
          </p:cNvPr>
          <p:cNvSpPr>
            <a:spLocks noGrp="1"/>
          </p:cNvSpPr>
          <p:nvPr>
            <p:ph idx="1"/>
          </p:nvPr>
        </p:nvSpPr>
        <p:spPr>
          <a:xfrm>
            <a:off x="838200" y="1825624"/>
            <a:ext cx="10515600" cy="4870739"/>
          </a:xfrm>
        </p:spPr>
        <p:txBody>
          <a:bodyPr>
            <a:normAutofit fontScale="92500"/>
          </a:bodyPr>
          <a:lstStyle/>
          <a:p>
            <a:pPr marL="0" indent="0">
              <a:buNone/>
            </a:pPr>
            <a:r>
              <a:rPr lang="en-NZ" sz="2600" dirty="0">
                <a:latin typeface="Roboto" panose="02000000000000000000" pitchFamily="2" charset="0"/>
                <a:ea typeface="Roboto" panose="02000000000000000000" pitchFamily="2" charset="0"/>
              </a:rPr>
              <a:t>The information sharing provisions make it easier to request or disclose information if you are concerned about the safety or wellbeing of tamariki.</a:t>
            </a:r>
            <a:br>
              <a:rPr lang="en-NZ" sz="2600" dirty="0">
                <a:latin typeface="Roboto" panose="02000000000000000000" pitchFamily="2" charset="0"/>
                <a:ea typeface="Roboto" panose="02000000000000000000" pitchFamily="2" charset="0"/>
              </a:rPr>
            </a:br>
            <a:endParaRPr lang="en-NZ" sz="2600" dirty="0">
              <a:latin typeface="Roboto" panose="02000000000000000000" pitchFamily="2" charset="0"/>
              <a:ea typeface="Roboto" panose="02000000000000000000" pitchFamily="2" charset="0"/>
            </a:endParaRPr>
          </a:p>
          <a:p>
            <a:pPr marL="0" indent="0">
              <a:buNone/>
            </a:pPr>
            <a:r>
              <a:rPr lang="en-NZ" sz="2600" dirty="0">
                <a:latin typeface="Roboto" panose="02000000000000000000" pitchFamily="2" charset="0"/>
                <a:ea typeface="Roboto" panose="02000000000000000000" pitchFamily="2" charset="0"/>
              </a:rPr>
              <a:t>The Act defines who can request and disclose information as:</a:t>
            </a:r>
          </a:p>
          <a:p>
            <a:r>
              <a:rPr lang="en-NZ" sz="2600" dirty="0">
                <a:latin typeface="Roboto" panose="02000000000000000000" pitchFamily="2" charset="0"/>
                <a:ea typeface="Roboto" panose="02000000000000000000" pitchFamily="2" charset="0"/>
              </a:rPr>
              <a:t>Police</a:t>
            </a:r>
          </a:p>
          <a:p>
            <a:r>
              <a:rPr lang="en-NZ" sz="2600" dirty="0">
                <a:latin typeface="Roboto" panose="02000000000000000000" pitchFamily="2" charset="0"/>
                <a:ea typeface="Roboto" panose="02000000000000000000" pitchFamily="2" charset="0"/>
              </a:rPr>
              <a:t>Oranga Tamariki</a:t>
            </a:r>
          </a:p>
          <a:p>
            <a:r>
              <a:rPr lang="en-NZ" sz="2600" dirty="0">
                <a:latin typeface="Roboto" panose="02000000000000000000" pitchFamily="2" charset="0"/>
                <a:ea typeface="Roboto" panose="02000000000000000000" pitchFamily="2" charset="0"/>
              </a:rPr>
              <a:t>Child welfare and protection agencies*</a:t>
            </a:r>
          </a:p>
          <a:p>
            <a:r>
              <a:rPr lang="en-NZ" sz="2600" dirty="0">
                <a:latin typeface="Roboto" panose="02000000000000000000" pitchFamily="2" charset="0"/>
                <a:ea typeface="Roboto" panose="02000000000000000000" pitchFamily="2" charset="0"/>
              </a:rPr>
              <a:t>Independent persons*</a:t>
            </a:r>
          </a:p>
          <a:p>
            <a:pPr marL="0" indent="0">
              <a:buNone/>
            </a:pPr>
            <a:endParaRPr lang="en-NZ" dirty="0">
              <a:latin typeface="Roboto" panose="02000000000000000000" pitchFamily="2" charset="0"/>
              <a:ea typeface="Roboto" panose="02000000000000000000" pitchFamily="2" charset="0"/>
            </a:endParaRPr>
          </a:p>
          <a:p>
            <a:pPr marL="0" indent="0">
              <a:buNone/>
            </a:pPr>
            <a:r>
              <a:rPr lang="en-NZ" sz="1900" dirty="0">
                <a:latin typeface="Roboto" panose="02000000000000000000" pitchFamily="2" charset="0"/>
                <a:ea typeface="Roboto" panose="02000000000000000000" pitchFamily="2" charset="0"/>
              </a:rPr>
              <a:t>*More information about what these terms mean is available at </a:t>
            </a:r>
            <a:r>
              <a:rPr lang="en-NZ" sz="1900" dirty="0">
                <a:latin typeface="Roboto" panose="02000000000000000000" pitchFamily="2" charset="0"/>
                <a:ea typeface="Roboto" panose="02000000000000000000" pitchFamily="2" charset="0"/>
                <a:hlinkClick r:id="rId2"/>
              </a:rPr>
              <a:t>https://practice.orangatamariki.govt.nz/our-work/information-sharing/</a:t>
            </a:r>
            <a:br>
              <a:rPr lang="en-NZ" sz="1900" dirty="0">
                <a:latin typeface="Roboto" panose="02000000000000000000" pitchFamily="2" charset="0"/>
                <a:ea typeface="Roboto" panose="02000000000000000000" pitchFamily="2" charset="0"/>
                <a:hlinkClick r:id="rId2"/>
              </a:rPr>
            </a:br>
            <a:r>
              <a:rPr lang="en-NZ" sz="1900" dirty="0">
                <a:latin typeface="Roboto" panose="02000000000000000000" pitchFamily="2" charset="0"/>
                <a:ea typeface="Roboto" panose="02000000000000000000" pitchFamily="2" charset="0"/>
                <a:hlinkClick r:id="rId2"/>
              </a:rPr>
              <a:t>how-to-share-information/supporting-definitions-information-sharing/</a:t>
            </a:r>
            <a:endParaRPr lang="en-NZ" sz="20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7B5BA14F-3998-48F2-97EC-B424BD8953FE}"/>
              </a:ext>
            </a:extLst>
          </p:cNvPr>
          <p:cNvSpPr>
            <a:spLocks noGrp="1"/>
          </p:cNvSpPr>
          <p:nvPr>
            <p:ph type="sldNum" sz="quarter" idx="12"/>
          </p:nvPr>
        </p:nvSpPr>
        <p:spPr/>
        <p:txBody>
          <a:bodyPr/>
          <a:lstStyle/>
          <a:p>
            <a:fld id="{893FC042-437C-48AE-929E-82F979398CE5}" type="slidenum">
              <a:rPr lang="en-NZ" smtClean="0"/>
              <a:t>5</a:t>
            </a:fld>
            <a:endParaRPr lang="en-NZ" dirty="0"/>
          </a:p>
        </p:txBody>
      </p:sp>
    </p:spTree>
    <p:extLst>
      <p:ext uri="{BB962C8B-B14F-4D97-AF65-F5344CB8AC3E}">
        <p14:creationId xmlns:p14="http://schemas.microsoft.com/office/powerpoint/2010/main" val="3015766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artial Circle 4">
            <a:extLst>
              <a:ext uri="{FF2B5EF4-FFF2-40B4-BE49-F238E27FC236}">
                <a16:creationId xmlns:a16="http://schemas.microsoft.com/office/drawing/2014/main" id="{5D6A992A-D88C-40B2-BB12-3BD1D8F58D57}"/>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9718FAC5-7C5F-4E4E-B1C1-834E9A58CD79}"/>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A constable (Police) and the Chief Executive of Oranga Tamariki </a:t>
            </a:r>
          </a:p>
        </p:txBody>
      </p:sp>
      <p:sp>
        <p:nvSpPr>
          <p:cNvPr id="3" name="Content Placeholder 2">
            <a:extLst>
              <a:ext uri="{FF2B5EF4-FFF2-40B4-BE49-F238E27FC236}">
                <a16:creationId xmlns:a16="http://schemas.microsoft.com/office/drawing/2014/main" id="{8B3E8EDB-A76C-4EBA-8ACF-D95D7C3891E7}"/>
              </a:ext>
            </a:extLst>
          </p:cNvPr>
          <p:cNvSpPr>
            <a:spLocks noGrp="1"/>
          </p:cNvSpPr>
          <p:nvPr>
            <p:ph idx="1"/>
          </p:nvPr>
        </p:nvSpPr>
        <p:spPr>
          <a:xfrm>
            <a:off x="838200" y="1825624"/>
            <a:ext cx="10515600" cy="4750667"/>
          </a:xfrm>
        </p:spPr>
        <p:txBody>
          <a:bodyPr>
            <a:normAutofit/>
          </a:bodyPr>
          <a:lstStyle/>
          <a:p>
            <a:pPr marL="0" indent="0">
              <a:spcBef>
                <a:spcPts val="0"/>
              </a:spcBef>
              <a:buNone/>
            </a:pPr>
            <a:r>
              <a:rPr lang="en-NZ" sz="2400" b="1" dirty="0">
                <a:latin typeface="Roboto" panose="02000000000000000000" pitchFamily="2" charset="0"/>
                <a:ea typeface="Roboto" panose="02000000000000000000" pitchFamily="2" charset="0"/>
              </a:rPr>
              <a:t>Section 66 </a:t>
            </a:r>
          </a:p>
          <a:p>
            <a:pPr marL="0" indent="0">
              <a:spcBef>
                <a:spcPts val="0"/>
              </a:spcBef>
              <a:buNone/>
            </a:pPr>
            <a:r>
              <a:rPr lang="en-NZ" sz="1200" b="1" dirty="0">
                <a:latin typeface="Roboto" panose="02000000000000000000" pitchFamily="2" charset="0"/>
                <a:ea typeface="Roboto" panose="02000000000000000000" pitchFamily="2" charset="0"/>
              </a:rPr>
              <a:t>  </a:t>
            </a:r>
            <a:br>
              <a:rPr lang="en-NZ" sz="2400" b="1" dirty="0">
                <a:latin typeface="Roboto" panose="02000000000000000000" pitchFamily="2" charset="0"/>
                <a:ea typeface="Roboto" panose="02000000000000000000" pitchFamily="2" charset="0"/>
              </a:rPr>
            </a:br>
            <a:r>
              <a:rPr lang="en-NZ" sz="2400" b="1" dirty="0">
                <a:latin typeface="Roboto" panose="02000000000000000000" pitchFamily="2" charset="0"/>
                <a:ea typeface="Roboto" panose="02000000000000000000" pitchFamily="2" charset="0"/>
              </a:rPr>
              <a:t>Only</a:t>
            </a:r>
            <a:r>
              <a:rPr lang="en-NZ" sz="2400" dirty="0">
                <a:latin typeface="Roboto" panose="02000000000000000000" pitchFamily="2" charset="0"/>
                <a:ea typeface="Roboto" panose="02000000000000000000" pitchFamily="2" charset="0"/>
              </a:rPr>
              <a:t> </a:t>
            </a:r>
            <a:r>
              <a:rPr lang="en-NZ" sz="2400" b="1" dirty="0">
                <a:latin typeface="Roboto" panose="02000000000000000000" pitchFamily="2" charset="0"/>
                <a:ea typeface="Roboto" panose="02000000000000000000" pitchFamily="2" charset="0"/>
              </a:rPr>
              <a:t>Police and Oranga Tamariki </a:t>
            </a:r>
            <a:r>
              <a:rPr lang="en-NZ" sz="2400" dirty="0">
                <a:latin typeface="Roboto" panose="02000000000000000000" pitchFamily="2" charset="0"/>
                <a:ea typeface="Roboto" panose="02000000000000000000" pitchFamily="2" charset="0"/>
              </a:rPr>
              <a:t>can use this section to require agencies to comply with a request for information. That means they can ask almost anyone for information relating to the safety and wellbeing of tamariki if it is needed </a:t>
            </a:r>
            <a:r>
              <a:rPr lang="en-NZ" sz="2400" dirty="0"/>
              <a:t>to:</a:t>
            </a:r>
          </a:p>
          <a:p>
            <a:r>
              <a:rPr lang="en-NZ" sz="2400" dirty="0">
                <a:latin typeface="Roboto" panose="02000000000000000000" pitchFamily="2" charset="0"/>
                <a:ea typeface="Roboto" panose="02000000000000000000" pitchFamily="2" charset="0"/>
              </a:rPr>
              <a:t>determine whether te tamaiti is in need of care or protection</a:t>
            </a:r>
          </a:p>
          <a:p>
            <a:r>
              <a:rPr lang="en-NZ" sz="2400" dirty="0">
                <a:latin typeface="Roboto" panose="02000000000000000000" pitchFamily="2" charset="0"/>
                <a:ea typeface="Roboto" panose="02000000000000000000" pitchFamily="2" charset="0"/>
              </a:rPr>
              <a:t>help with a family group conference.</a:t>
            </a:r>
          </a:p>
          <a:p>
            <a:pPr marL="0" indent="0">
              <a:buNone/>
            </a:pPr>
            <a:endParaRPr lang="en-NZ" sz="24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B652F516-535F-4E47-B5BA-9C0C8EC96391}"/>
              </a:ext>
            </a:extLst>
          </p:cNvPr>
          <p:cNvSpPr>
            <a:spLocks noGrp="1"/>
          </p:cNvSpPr>
          <p:nvPr>
            <p:ph type="sldNum" sz="quarter" idx="12"/>
          </p:nvPr>
        </p:nvSpPr>
        <p:spPr/>
        <p:txBody>
          <a:bodyPr/>
          <a:lstStyle/>
          <a:p>
            <a:fld id="{893FC042-437C-48AE-929E-82F979398CE5}" type="slidenum">
              <a:rPr lang="en-NZ" smtClean="0"/>
              <a:t>6</a:t>
            </a:fld>
            <a:endParaRPr lang="en-NZ" dirty="0"/>
          </a:p>
        </p:txBody>
      </p:sp>
    </p:spTree>
    <p:extLst>
      <p:ext uri="{BB962C8B-B14F-4D97-AF65-F5344CB8AC3E}">
        <p14:creationId xmlns:p14="http://schemas.microsoft.com/office/powerpoint/2010/main" val="3112768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artial Circle 4">
            <a:extLst>
              <a:ext uri="{FF2B5EF4-FFF2-40B4-BE49-F238E27FC236}">
                <a16:creationId xmlns:a16="http://schemas.microsoft.com/office/drawing/2014/main" id="{5D6A992A-D88C-40B2-BB12-3BD1D8F58D57}"/>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9718FAC5-7C5F-4E4E-B1C1-834E9A58CD79}"/>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If you receive a section 66 request</a:t>
            </a:r>
          </a:p>
        </p:txBody>
      </p:sp>
      <p:sp>
        <p:nvSpPr>
          <p:cNvPr id="3" name="Content Placeholder 2">
            <a:extLst>
              <a:ext uri="{FF2B5EF4-FFF2-40B4-BE49-F238E27FC236}">
                <a16:creationId xmlns:a16="http://schemas.microsoft.com/office/drawing/2014/main" id="{8B3E8EDB-A76C-4EBA-8ACF-D95D7C3891E7}"/>
              </a:ext>
            </a:extLst>
          </p:cNvPr>
          <p:cNvSpPr>
            <a:spLocks noGrp="1"/>
          </p:cNvSpPr>
          <p:nvPr>
            <p:ph idx="1"/>
          </p:nvPr>
        </p:nvSpPr>
        <p:spPr>
          <a:xfrm>
            <a:off x="838200" y="1825625"/>
            <a:ext cx="10515600" cy="3346740"/>
          </a:xfrm>
        </p:spPr>
        <p:txBody>
          <a:bodyPr>
            <a:normAutofit/>
          </a:bodyPr>
          <a:lstStyle/>
          <a:p>
            <a:pPr marL="0" indent="0">
              <a:buNone/>
            </a:pPr>
            <a:r>
              <a:rPr lang="en-NZ" sz="2400" dirty="0">
                <a:latin typeface="Roboto" panose="02000000000000000000" pitchFamily="2" charset="0"/>
                <a:ea typeface="Roboto" panose="02000000000000000000" pitchFamily="2" charset="0"/>
              </a:rPr>
              <a:t>If you receive a request from Police or Oranga Tamariki you </a:t>
            </a:r>
            <a:r>
              <a:rPr lang="en-NZ" sz="2400" b="1" dirty="0">
                <a:latin typeface="Roboto" panose="02000000000000000000" pitchFamily="2" charset="0"/>
                <a:ea typeface="Roboto" panose="02000000000000000000" pitchFamily="2" charset="0"/>
              </a:rPr>
              <a:t>must </a:t>
            </a:r>
            <a:r>
              <a:rPr lang="en-NZ" sz="2400" dirty="0">
                <a:latin typeface="Roboto" panose="02000000000000000000" pitchFamily="2" charset="0"/>
                <a:ea typeface="Roboto" panose="02000000000000000000" pitchFamily="2" charset="0"/>
              </a:rPr>
              <a:t>comply unless the information is legally privileged. </a:t>
            </a:r>
          </a:p>
          <a:p>
            <a:pPr marL="0" indent="0">
              <a:buNone/>
            </a:pPr>
            <a:r>
              <a:rPr lang="en-NZ" sz="2400" dirty="0">
                <a:latin typeface="Roboto" panose="02000000000000000000" pitchFamily="2" charset="0"/>
                <a:ea typeface="Roboto" panose="02000000000000000000" pitchFamily="2" charset="0"/>
              </a:rPr>
              <a:t>If you get this type of request it is okay to ask questions or discuss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any concerns you have about releasing information with the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requestor. This could include worries about your professional </a:t>
            </a:r>
            <a:br>
              <a:rPr lang="en-NZ" sz="2400" dirty="0">
                <a:latin typeface="Roboto" panose="02000000000000000000" pitchFamily="2" charset="0"/>
                <a:ea typeface="Roboto" panose="02000000000000000000" pitchFamily="2" charset="0"/>
              </a:rPr>
            </a:br>
            <a:r>
              <a:rPr lang="en-NZ" sz="2400" dirty="0">
                <a:latin typeface="Roboto" panose="02000000000000000000" pitchFamily="2" charset="0"/>
                <a:ea typeface="Roboto" panose="02000000000000000000" pitchFamily="2" charset="0"/>
              </a:rPr>
              <a:t>duty of confidentiality. </a:t>
            </a:r>
          </a:p>
        </p:txBody>
      </p:sp>
      <p:sp>
        <p:nvSpPr>
          <p:cNvPr id="4" name="Slide Number Placeholder 3">
            <a:extLst>
              <a:ext uri="{FF2B5EF4-FFF2-40B4-BE49-F238E27FC236}">
                <a16:creationId xmlns:a16="http://schemas.microsoft.com/office/drawing/2014/main" id="{45E21CC9-10C6-4237-A633-F22717A4918C}"/>
              </a:ext>
            </a:extLst>
          </p:cNvPr>
          <p:cNvSpPr>
            <a:spLocks noGrp="1"/>
          </p:cNvSpPr>
          <p:nvPr>
            <p:ph type="sldNum" sz="quarter" idx="12"/>
          </p:nvPr>
        </p:nvSpPr>
        <p:spPr/>
        <p:txBody>
          <a:bodyPr/>
          <a:lstStyle/>
          <a:p>
            <a:fld id="{893FC042-437C-48AE-929E-82F979398CE5}" type="slidenum">
              <a:rPr lang="en-NZ" smtClean="0"/>
              <a:t>7</a:t>
            </a:fld>
            <a:endParaRPr lang="en-NZ" dirty="0"/>
          </a:p>
        </p:txBody>
      </p:sp>
    </p:spTree>
    <p:extLst>
      <p:ext uri="{BB962C8B-B14F-4D97-AF65-F5344CB8AC3E}">
        <p14:creationId xmlns:p14="http://schemas.microsoft.com/office/powerpoint/2010/main" val="1241185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artial Circle 4">
            <a:extLst>
              <a:ext uri="{FF2B5EF4-FFF2-40B4-BE49-F238E27FC236}">
                <a16:creationId xmlns:a16="http://schemas.microsoft.com/office/drawing/2014/main" id="{CB0C8083-AFE7-4267-AF9D-289920C364CB}"/>
              </a:ext>
            </a:extLst>
          </p:cNvPr>
          <p:cNvSpPr/>
          <p:nvPr/>
        </p:nvSpPr>
        <p:spPr>
          <a:xfrm>
            <a:off x="9284077" y="3781892"/>
            <a:ext cx="5815845" cy="6152215"/>
          </a:xfrm>
          <a:prstGeom prst="pie">
            <a:avLst>
              <a:gd name="adj1" fmla="val 10791744"/>
              <a:gd name="adj2" fmla="val 16215571"/>
            </a:avLst>
          </a:prstGeom>
          <a:solidFill>
            <a:srgbClr val="50D6A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solidFill>
                <a:schemeClr val="tx1"/>
              </a:solidFill>
            </a:endParaRPr>
          </a:p>
        </p:txBody>
      </p:sp>
      <p:sp>
        <p:nvSpPr>
          <p:cNvPr id="2" name="Title 1">
            <a:extLst>
              <a:ext uri="{FF2B5EF4-FFF2-40B4-BE49-F238E27FC236}">
                <a16:creationId xmlns:a16="http://schemas.microsoft.com/office/drawing/2014/main" id="{9718FAC5-7C5F-4E4E-B1C1-834E9A58CD79}"/>
              </a:ext>
            </a:extLst>
          </p:cNvPr>
          <p:cNvSpPr>
            <a:spLocks noGrp="1"/>
          </p:cNvSpPr>
          <p:nvPr>
            <p:ph type="title"/>
          </p:nvPr>
        </p:nvSpPr>
        <p:spPr/>
        <p:txBody>
          <a:bodyPr>
            <a:normAutofit fontScale="90000"/>
          </a:bodyPr>
          <a:lstStyle/>
          <a:p>
            <a:r>
              <a:rPr lang="en-NZ" sz="3600" dirty="0">
                <a:solidFill>
                  <a:schemeClr val="bg1">
                    <a:lumMod val="50000"/>
                  </a:schemeClr>
                </a:solidFill>
                <a:latin typeface="Roboto" panose="02000000000000000000" pitchFamily="2" charset="0"/>
                <a:ea typeface="Roboto" panose="02000000000000000000" pitchFamily="2" charset="0"/>
              </a:rPr>
              <a:t>A child welfare and protection agency or an independent person</a:t>
            </a:r>
            <a:br>
              <a:rPr lang="en-NZ" sz="3600" dirty="0">
                <a:latin typeface="Roboto" panose="02000000000000000000" pitchFamily="2" charset="0"/>
                <a:ea typeface="Roboto" panose="02000000000000000000" pitchFamily="2" charset="0"/>
              </a:rPr>
            </a:br>
            <a:endParaRPr lang="en-NZ" sz="3600" dirty="0">
              <a:solidFill>
                <a:srgbClr val="666261"/>
              </a:solidFill>
              <a:latin typeface="Roboto" panose="02000000000000000000" pitchFamily="2" charset="0"/>
              <a:ea typeface="Roboto" panose="02000000000000000000" pitchFamily="2" charset="0"/>
            </a:endParaRPr>
          </a:p>
        </p:txBody>
      </p:sp>
      <p:sp>
        <p:nvSpPr>
          <p:cNvPr id="3" name="Content Placeholder 2">
            <a:extLst>
              <a:ext uri="{FF2B5EF4-FFF2-40B4-BE49-F238E27FC236}">
                <a16:creationId xmlns:a16="http://schemas.microsoft.com/office/drawing/2014/main" id="{8B3E8EDB-A76C-4EBA-8ACF-D95D7C3891E7}"/>
              </a:ext>
            </a:extLst>
          </p:cNvPr>
          <p:cNvSpPr>
            <a:spLocks noGrp="1"/>
          </p:cNvSpPr>
          <p:nvPr>
            <p:ph idx="1"/>
          </p:nvPr>
        </p:nvSpPr>
        <p:spPr>
          <a:xfrm>
            <a:off x="838200" y="1536570"/>
            <a:ext cx="10515600" cy="5078414"/>
          </a:xfrm>
        </p:spPr>
        <p:txBody>
          <a:bodyPr>
            <a:normAutofit/>
          </a:bodyPr>
          <a:lstStyle/>
          <a:p>
            <a:pPr marL="0" indent="0">
              <a:buNone/>
            </a:pPr>
            <a:r>
              <a:rPr lang="en-NZ" sz="1800" dirty="0">
                <a:latin typeface="Roboto" panose="02000000000000000000" pitchFamily="2" charset="0"/>
                <a:ea typeface="Roboto" panose="02000000000000000000" pitchFamily="2" charset="0"/>
              </a:rPr>
              <a:t>Under section 66C if you are part of </a:t>
            </a:r>
            <a:r>
              <a:rPr lang="en-NZ" sz="1800" b="1" dirty="0">
                <a:latin typeface="Roboto" panose="02000000000000000000" pitchFamily="2" charset="0"/>
                <a:ea typeface="Roboto" panose="02000000000000000000" pitchFamily="2" charset="0"/>
              </a:rPr>
              <a:t>a</a:t>
            </a:r>
            <a:r>
              <a:rPr lang="en-NZ" sz="1800" dirty="0">
                <a:latin typeface="Roboto" panose="02000000000000000000" pitchFamily="2" charset="0"/>
                <a:ea typeface="Roboto" panose="02000000000000000000" pitchFamily="2" charset="0"/>
              </a:rPr>
              <a:t> </a:t>
            </a:r>
            <a:r>
              <a:rPr lang="en-NZ" sz="1800" b="1" dirty="0">
                <a:latin typeface="Roboto" panose="02000000000000000000" pitchFamily="2" charset="0"/>
                <a:ea typeface="Roboto" panose="02000000000000000000" pitchFamily="2" charset="0"/>
              </a:rPr>
              <a:t>child welfare and protection agency or an independent person </a:t>
            </a:r>
            <a:r>
              <a:rPr lang="en-NZ" sz="1800" dirty="0">
                <a:latin typeface="Roboto" panose="02000000000000000000" pitchFamily="2" charset="0"/>
                <a:ea typeface="Roboto" panose="02000000000000000000" pitchFamily="2" charset="0"/>
              </a:rPr>
              <a:t>as defined in the Act you can:</a:t>
            </a:r>
          </a:p>
          <a:p>
            <a:pPr marL="0" indent="0">
              <a:buNone/>
            </a:pPr>
            <a:endParaRPr lang="en-NZ" sz="800" dirty="0">
              <a:latin typeface="Roboto" panose="02000000000000000000" pitchFamily="2" charset="0"/>
              <a:ea typeface="Roboto" panose="02000000000000000000" pitchFamily="2" charset="0"/>
            </a:endParaRPr>
          </a:p>
          <a:p>
            <a:pPr lvl="1"/>
            <a:r>
              <a:rPr lang="en-NZ" sz="1800" b="1" dirty="0">
                <a:latin typeface="Roboto" panose="02000000000000000000" pitchFamily="2" charset="0"/>
                <a:ea typeface="Roboto" panose="02000000000000000000" pitchFamily="2" charset="0"/>
              </a:rPr>
              <a:t>Proactively and voluntarily share information with the professionals who will be most able to help tamariki and whānau </a:t>
            </a:r>
            <a:r>
              <a:rPr lang="en-NZ" sz="1800" dirty="0">
                <a:latin typeface="Roboto" panose="02000000000000000000" pitchFamily="2" charset="0"/>
                <a:ea typeface="Roboto" panose="02000000000000000000" pitchFamily="2" charset="0"/>
              </a:rPr>
              <a:t>– as long as you follow the requirements of the provisions, you can proactively and voluntarily share information with another professional.   </a:t>
            </a:r>
          </a:p>
          <a:p>
            <a:pPr lvl="1"/>
            <a:endParaRPr lang="en-NZ" sz="700" dirty="0">
              <a:latin typeface="Roboto" panose="02000000000000000000" pitchFamily="2" charset="0"/>
              <a:ea typeface="Roboto" panose="02000000000000000000" pitchFamily="2" charset="0"/>
            </a:endParaRPr>
          </a:p>
          <a:p>
            <a:pPr lvl="1"/>
            <a:r>
              <a:rPr lang="en-NZ" sz="1800" b="1" dirty="0">
                <a:latin typeface="Roboto" panose="02000000000000000000" pitchFamily="2" charset="0"/>
                <a:ea typeface="Roboto" panose="02000000000000000000" pitchFamily="2" charset="0"/>
              </a:rPr>
              <a:t>Ask for information to be shared with you </a:t>
            </a:r>
            <a:r>
              <a:rPr lang="en-NZ" sz="1800" dirty="0">
                <a:latin typeface="Roboto" panose="02000000000000000000" pitchFamily="2" charset="0"/>
                <a:ea typeface="Roboto" panose="02000000000000000000" pitchFamily="2" charset="0"/>
              </a:rPr>
              <a:t>– you can ask others to share relevant information with you as long as it’s for the reasons and purposes of the provisions and the professional or agency is covered by the provisions (these are contained in slide 12).</a:t>
            </a:r>
          </a:p>
          <a:p>
            <a:pPr marL="457200" lvl="1" indent="0">
              <a:buNone/>
            </a:pPr>
            <a:endParaRPr lang="en-NZ" sz="800" dirty="0">
              <a:latin typeface="Roboto" panose="02000000000000000000" pitchFamily="2" charset="0"/>
              <a:ea typeface="Roboto" panose="02000000000000000000" pitchFamily="2" charset="0"/>
            </a:endParaRPr>
          </a:p>
          <a:p>
            <a:pPr lvl="1"/>
            <a:r>
              <a:rPr lang="en-NZ" sz="1800" b="1" dirty="0">
                <a:latin typeface="Roboto" panose="02000000000000000000" pitchFamily="2" charset="0"/>
                <a:ea typeface="Roboto" panose="02000000000000000000" pitchFamily="2" charset="0"/>
              </a:rPr>
              <a:t>Choose how to respond to an information request </a:t>
            </a:r>
            <a:r>
              <a:rPr lang="en-NZ" sz="1800" dirty="0">
                <a:latin typeface="Roboto" panose="02000000000000000000" pitchFamily="2" charset="0"/>
                <a:ea typeface="Roboto" panose="02000000000000000000" pitchFamily="2" charset="0"/>
              </a:rPr>
              <a:t>– the information sharing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provision section 66C means information </a:t>
            </a:r>
            <a:r>
              <a:rPr lang="en-NZ" sz="1800" i="1" dirty="0">
                <a:latin typeface="Roboto" panose="02000000000000000000" pitchFamily="2" charset="0"/>
                <a:ea typeface="Roboto" panose="02000000000000000000" pitchFamily="2" charset="0"/>
              </a:rPr>
              <a:t>can</a:t>
            </a:r>
            <a:r>
              <a:rPr lang="en-NZ" sz="1800" dirty="0">
                <a:latin typeface="Roboto" panose="02000000000000000000" pitchFamily="2" charset="0"/>
                <a:ea typeface="Roboto" panose="02000000000000000000" pitchFamily="2" charset="0"/>
              </a:rPr>
              <a:t> be shared between professionals,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not that it </a:t>
            </a:r>
            <a:r>
              <a:rPr lang="en-NZ" sz="1800" i="1" dirty="0">
                <a:latin typeface="Roboto" panose="02000000000000000000" pitchFamily="2" charset="0"/>
                <a:ea typeface="Roboto" panose="02000000000000000000" pitchFamily="2" charset="0"/>
              </a:rPr>
              <a:t>must be</a:t>
            </a:r>
            <a:r>
              <a:rPr lang="en-NZ" sz="1800" dirty="0">
                <a:latin typeface="Roboto" panose="02000000000000000000" pitchFamily="2" charset="0"/>
                <a:ea typeface="Roboto" panose="02000000000000000000" pitchFamily="2" charset="0"/>
              </a:rPr>
              <a:t>. Use your professional judgement to decide whether to share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information on the basis of whether it will help achieve one or more of the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purposes specified in the Act (see later slide). It may help to discuss the </a:t>
            </a:r>
            <a:br>
              <a:rPr lang="en-NZ" sz="1800" dirty="0">
                <a:latin typeface="Roboto" panose="02000000000000000000" pitchFamily="2" charset="0"/>
                <a:ea typeface="Roboto" panose="02000000000000000000" pitchFamily="2" charset="0"/>
              </a:rPr>
            </a:br>
            <a:r>
              <a:rPr lang="en-NZ" sz="1800" dirty="0">
                <a:latin typeface="Roboto" panose="02000000000000000000" pitchFamily="2" charset="0"/>
                <a:ea typeface="Roboto" panose="02000000000000000000" pitchFamily="2" charset="0"/>
              </a:rPr>
              <a:t>situation with someone else in your organisation before making a decision.</a:t>
            </a:r>
          </a:p>
          <a:p>
            <a:pPr marL="457200" lvl="1" indent="0">
              <a:buNone/>
            </a:pPr>
            <a:endParaRPr lang="en-NZ" sz="1800" dirty="0">
              <a:latin typeface="Roboto" panose="02000000000000000000" pitchFamily="2" charset="0"/>
              <a:ea typeface="Roboto" panose="02000000000000000000" pitchFamily="2" charset="0"/>
            </a:endParaRPr>
          </a:p>
          <a:p>
            <a:pPr marL="457200" lvl="1" indent="0">
              <a:buNone/>
            </a:pPr>
            <a:endParaRPr lang="en-NZ" sz="18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A47FB988-1925-41C1-B086-FA1ECF6BE648}"/>
              </a:ext>
            </a:extLst>
          </p:cNvPr>
          <p:cNvSpPr>
            <a:spLocks noGrp="1"/>
          </p:cNvSpPr>
          <p:nvPr>
            <p:ph type="sldNum" sz="quarter" idx="12"/>
          </p:nvPr>
        </p:nvSpPr>
        <p:spPr/>
        <p:txBody>
          <a:bodyPr/>
          <a:lstStyle/>
          <a:p>
            <a:fld id="{893FC042-437C-48AE-929E-82F979398CE5}" type="slidenum">
              <a:rPr lang="en-NZ" smtClean="0"/>
              <a:t>8</a:t>
            </a:fld>
            <a:endParaRPr lang="en-NZ" dirty="0"/>
          </a:p>
        </p:txBody>
      </p:sp>
    </p:spTree>
    <p:extLst>
      <p:ext uri="{BB962C8B-B14F-4D97-AF65-F5344CB8AC3E}">
        <p14:creationId xmlns:p14="http://schemas.microsoft.com/office/powerpoint/2010/main" val="122451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432B2752-CDA6-4C0F-B3DF-F06A93B86054}"/>
              </a:ext>
            </a:extLst>
          </p:cNvPr>
          <p:cNvSpPr/>
          <p:nvPr/>
        </p:nvSpPr>
        <p:spPr>
          <a:xfrm>
            <a:off x="9284077" y="3781892"/>
            <a:ext cx="5815845" cy="6152215"/>
          </a:xfrm>
          <a:prstGeom prst="pie">
            <a:avLst>
              <a:gd name="adj1" fmla="val 10791744"/>
              <a:gd name="adj2" fmla="val 16215571"/>
            </a:avLst>
          </a:prstGeom>
          <a:solidFill>
            <a:srgbClr val="5A61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tx1"/>
              </a:solidFill>
            </a:endParaRPr>
          </a:p>
        </p:txBody>
      </p:sp>
      <p:sp>
        <p:nvSpPr>
          <p:cNvPr id="2" name="Title 1">
            <a:extLst>
              <a:ext uri="{FF2B5EF4-FFF2-40B4-BE49-F238E27FC236}">
                <a16:creationId xmlns:a16="http://schemas.microsoft.com/office/drawing/2014/main" id="{D55DFDC9-35E3-44BA-817C-CA56D511ECC2}"/>
              </a:ext>
            </a:extLst>
          </p:cNvPr>
          <p:cNvSpPr>
            <a:spLocks noGrp="1"/>
          </p:cNvSpPr>
          <p:nvPr>
            <p:ph type="title"/>
          </p:nvPr>
        </p:nvSpPr>
        <p:spPr/>
        <p:txBody>
          <a:bodyPr>
            <a:normAutofit/>
          </a:bodyPr>
          <a:lstStyle/>
          <a:p>
            <a:r>
              <a:rPr lang="en-NZ" sz="3600" dirty="0">
                <a:solidFill>
                  <a:srgbClr val="666261"/>
                </a:solidFill>
                <a:latin typeface="Roboto" panose="02000000000000000000" pitchFamily="2" charset="0"/>
                <a:ea typeface="Roboto" panose="02000000000000000000" pitchFamily="2" charset="0"/>
              </a:rPr>
              <a:t>Exercise 1 </a:t>
            </a:r>
          </a:p>
        </p:txBody>
      </p:sp>
      <p:sp>
        <p:nvSpPr>
          <p:cNvPr id="3" name="Content Placeholder 2">
            <a:extLst>
              <a:ext uri="{FF2B5EF4-FFF2-40B4-BE49-F238E27FC236}">
                <a16:creationId xmlns:a16="http://schemas.microsoft.com/office/drawing/2014/main" id="{790DCBD2-F5EA-4C03-8831-ABEBC711E530}"/>
              </a:ext>
            </a:extLst>
          </p:cNvPr>
          <p:cNvSpPr>
            <a:spLocks noGrp="1"/>
          </p:cNvSpPr>
          <p:nvPr>
            <p:ph idx="1"/>
          </p:nvPr>
        </p:nvSpPr>
        <p:spPr>
          <a:xfrm>
            <a:off x="838200" y="1825623"/>
            <a:ext cx="10515600" cy="4895852"/>
          </a:xfrm>
        </p:spPr>
        <p:txBody>
          <a:bodyPr>
            <a:normAutofit fontScale="92500" lnSpcReduction="20000"/>
          </a:bodyPr>
          <a:lstStyle/>
          <a:p>
            <a:pPr marL="0" indent="0">
              <a:lnSpc>
                <a:spcPct val="120000"/>
              </a:lnSpc>
              <a:buNone/>
            </a:pPr>
            <a:r>
              <a:rPr lang="en-NZ" sz="2600" dirty="0">
                <a:latin typeface="Roboto" panose="02000000000000000000" pitchFamily="2" charset="0"/>
                <a:ea typeface="Roboto" panose="02000000000000000000" pitchFamily="2" charset="0"/>
              </a:rPr>
              <a:t>Explore the definitions of a </a:t>
            </a:r>
            <a:r>
              <a:rPr lang="en-NZ" sz="2600" b="1" dirty="0">
                <a:latin typeface="Roboto" panose="02000000000000000000" pitchFamily="2" charset="0"/>
                <a:ea typeface="Roboto" panose="02000000000000000000" pitchFamily="2" charset="0"/>
              </a:rPr>
              <a:t>child welfare and protection agency </a:t>
            </a:r>
            <a:r>
              <a:rPr lang="en-NZ" sz="2600" dirty="0">
                <a:latin typeface="Roboto" panose="02000000000000000000" pitchFamily="2" charset="0"/>
                <a:ea typeface="Roboto" panose="02000000000000000000" pitchFamily="2" charset="0"/>
              </a:rPr>
              <a:t>and an </a:t>
            </a:r>
            <a:r>
              <a:rPr lang="en-NZ" sz="2600" b="1" dirty="0">
                <a:latin typeface="Roboto" panose="02000000000000000000" pitchFamily="2" charset="0"/>
                <a:ea typeface="Roboto" panose="02000000000000000000" pitchFamily="2" charset="0"/>
              </a:rPr>
              <a:t>independent person</a:t>
            </a:r>
            <a:r>
              <a:rPr lang="en-NZ" sz="2600" dirty="0">
                <a:latin typeface="Roboto" panose="02000000000000000000" pitchFamily="2" charset="0"/>
                <a:ea typeface="Roboto" panose="02000000000000000000" pitchFamily="2" charset="0"/>
              </a:rPr>
              <a:t> using the link below, then think about the following questions. </a:t>
            </a:r>
          </a:p>
          <a:p>
            <a:pPr marL="514350" indent="-514350">
              <a:lnSpc>
                <a:spcPct val="120000"/>
              </a:lnSpc>
              <a:buFont typeface="+mj-lt"/>
              <a:buAutoNum type="arabicPeriod"/>
            </a:pPr>
            <a:r>
              <a:rPr lang="en-NZ" sz="2600" dirty="0">
                <a:latin typeface="Roboto" panose="02000000000000000000" pitchFamily="2" charset="0"/>
                <a:ea typeface="Roboto" panose="02000000000000000000" pitchFamily="2" charset="0"/>
              </a:rPr>
              <a:t>Who currently asks you for information?</a:t>
            </a:r>
          </a:p>
          <a:p>
            <a:pPr marL="514350" indent="-514350">
              <a:buFont typeface="+mj-lt"/>
              <a:buAutoNum type="arabicPeriod"/>
            </a:pPr>
            <a:r>
              <a:rPr lang="en-NZ" sz="2600" dirty="0">
                <a:latin typeface="Roboto" panose="02000000000000000000" pitchFamily="2" charset="0"/>
                <a:ea typeface="Roboto" panose="02000000000000000000" pitchFamily="2" charset="0"/>
              </a:rPr>
              <a:t>Who could you ask for information that might help with the work you </a:t>
            </a:r>
            <a:br>
              <a:rPr lang="en-NZ" sz="2600" dirty="0">
                <a:latin typeface="Roboto" panose="02000000000000000000" pitchFamily="2" charset="0"/>
                <a:ea typeface="Roboto" panose="02000000000000000000" pitchFamily="2" charset="0"/>
              </a:rPr>
            </a:br>
            <a:r>
              <a:rPr lang="en-NZ" sz="2600" dirty="0">
                <a:latin typeface="Roboto" panose="02000000000000000000" pitchFamily="2" charset="0"/>
                <a:ea typeface="Roboto" panose="02000000000000000000" pitchFamily="2" charset="0"/>
              </a:rPr>
              <a:t>are doing with tamariki and whānau?</a:t>
            </a:r>
          </a:p>
          <a:p>
            <a:pPr marL="514350" indent="-514350">
              <a:buFont typeface="+mj-lt"/>
              <a:buAutoNum type="arabicPeriod"/>
            </a:pPr>
            <a:r>
              <a:rPr lang="en-NZ" sz="2600" dirty="0">
                <a:latin typeface="Roboto" panose="02000000000000000000" pitchFamily="2" charset="0"/>
                <a:ea typeface="Roboto" panose="02000000000000000000" pitchFamily="2" charset="0"/>
              </a:rPr>
              <a:t>Can you request information from Oranga Tamariki or Police if </a:t>
            </a:r>
            <a:br>
              <a:rPr lang="en-NZ" sz="2600" dirty="0">
                <a:latin typeface="Roboto" panose="02000000000000000000" pitchFamily="2" charset="0"/>
                <a:ea typeface="Roboto" panose="02000000000000000000" pitchFamily="2" charset="0"/>
              </a:rPr>
            </a:br>
            <a:r>
              <a:rPr lang="en-NZ" sz="2600" dirty="0">
                <a:latin typeface="Roboto" panose="02000000000000000000" pitchFamily="2" charset="0"/>
                <a:ea typeface="Roboto" panose="02000000000000000000" pitchFamily="2" charset="0"/>
              </a:rPr>
              <a:t>you are working with tamariki and whānau?</a:t>
            </a:r>
          </a:p>
          <a:p>
            <a:pPr marL="514350" indent="-514350">
              <a:buFont typeface="+mj-lt"/>
              <a:buAutoNum type="arabicPeriod"/>
            </a:pPr>
            <a:r>
              <a:rPr lang="en-NZ" sz="2600" dirty="0">
                <a:latin typeface="Roboto" panose="02000000000000000000" pitchFamily="2" charset="0"/>
                <a:ea typeface="Roboto" panose="02000000000000000000" pitchFamily="2" charset="0"/>
              </a:rPr>
              <a:t>If Police or Oranga Tamariki request information under </a:t>
            </a:r>
            <a:br>
              <a:rPr lang="en-NZ" sz="2600" dirty="0">
                <a:latin typeface="Roboto" panose="02000000000000000000" pitchFamily="2" charset="0"/>
                <a:ea typeface="Roboto" panose="02000000000000000000" pitchFamily="2" charset="0"/>
              </a:rPr>
            </a:br>
            <a:r>
              <a:rPr lang="en-NZ" sz="2600" dirty="0">
                <a:latin typeface="Roboto" panose="02000000000000000000" pitchFamily="2" charset="0"/>
                <a:ea typeface="Roboto" panose="02000000000000000000" pitchFamily="2" charset="0"/>
              </a:rPr>
              <a:t>section 66 do you need to comply? </a:t>
            </a:r>
            <a:endParaRPr lang="en-NZ" sz="2600" dirty="0">
              <a:latin typeface="Roboto" panose="02000000000000000000" pitchFamily="2" charset="0"/>
              <a:ea typeface="Roboto" panose="02000000000000000000" pitchFamily="2" charset="0"/>
              <a:hlinkClick r:id="rId3"/>
            </a:endParaRPr>
          </a:p>
          <a:p>
            <a:pPr marL="0" indent="0">
              <a:buNone/>
            </a:pPr>
            <a:endParaRPr lang="en-NZ" sz="2200" dirty="0">
              <a:latin typeface="Roboto" panose="02000000000000000000" pitchFamily="2" charset="0"/>
              <a:ea typeface="Roboto" panose="02000000000000000000" pitchFamily="2" charset="0"/>
              <a:hlinkClick r:id="rId3"/>
            </a:endParaRPr>
          </a:p>
          <a:p>
            <a:pPr marL="0" indent="0">
              <a:buNone/>
            </a:pPr>
            <a:r>
              <a:rPr lang="en-NZ" sz="2200" dirty="0">
                <a:latin typeface="Roboto" panose="02000000000000000000" pitchFamily="2" charset="0"/>
                <a:ea typeface="Roboto" panose="02000000000000000000" pitchFamily="2" charset="0"/>
                <a:hlinkClick r:id="rId3"/>
              </a:rPr>
              <a:t>https://practice.orangatamariki.govt.nz/our-work/information-sharing/</a:t>
            </a:r>
            <a:br>
              <a:rPr lang="en-NZ" sz="2200" dirty="0">
                <a:latin typeface="Roboto" panose="02000000000000000000" pitchFamily="2" charset="0"/>
                <a:ea typeface="Roboto" panose="02000000000000000000" pitchFamily="2" charset="0"/>
                <a:hlinkClick r:id="rId3"/>
              </a:rPr>
            </a:br>
            <a:r>
              <a:rPr lang="en-NZ" sz="2200" dirty="0">
                <a:latin typeface="Roboto" panose="02000000000000000000" pitchFamily="2" charset="0"/>
                <a:ea typeface="Roboto" panose="02000000000000000000" pitchFamily="2" charset="0"/>
                <a:hlinkClick r:id="rId3"/>
              </a:rPr>
              <a:t>how-to-share-information/supporting-definitions-information-sharing/</a:t>
            </a:r>
            <a:endParaRPr lang="en-NZ" sz="22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CDCD3ADA-F4C0-472E-897A-C546ED270E9A}"/>
              </a:ext>
            </a:extLst>
          </p:cNvPr>
          <p:cNvSpPr>
            <a:spLocks noGrp="1"/>
          </p:cNvSpPr>
          <p:nvPr>
            <p:ph type="sldNum" sz="quarter" idx="12"/>
          </p:nvPr>
        </p:nvSpPr>
        <p:spPr/>
        <p:txBody>
          <a:bodyPr/>
          <a:lstStyle/>
          <a:p>
            <a:fld id="{893FC042-437C-48AE-929E-82F979398CE5}" type="slidenum">
              <a:rPr lang="en-NZ" smtClean="0"/>
              <a:t>9</a:t>
            </a:fld>
            <a:endParaRPr lang="en-NZ" dirty="0"/>
          </a:p>
        </p:txBody>
      </p:sp>
    </p:spTree>
    <p:extLst>
      <p:ext uri="{BB962C8B-B14F-4D97-AF65-F5344CB8AC3E}">
        <p14:creationId xmlns:p14="http://schemas.microsoft.com/office/powerpoint/2010/main" val="395590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1EE717FB14BB49A9326285166ED131" ma:contentTypeVersion="13" ma:contentTypeDescription="Create a new document." ma:contentTypeScope="" ma:versionID="09b706cfc86327a4d0d3eb0fc8c37d05">
  <xsd:schema xmlns:xsd="http://www.w3.org/2001/XMLSchema" xmlns:xs="http://www.w3.org/2001/XMLSchema" xmlns:p="http://schemas.microsoft.com/office/2006/metadata/properties" xmlns:ns3="9fc48102-63aa-4c2f-9fa4-86bdd8dd6572" xmlns:ns4="db5d2785-e6db-4a0f-b395-912ea2999265" targetNamespace="http://schemas.microsoft.com/office/2006/metadata/properties" ma:root="true" ma:fieldsID="bc5b2797cb3c67333ac98abdf27ff33f" ns3:_="" ns4:_="">
    <xsd:import namespace="9fc48102-63aa-4c2f-9fa4-86bdd8dd6572"/>
    <xsd:import namespace="db5d2785-e6db-4a0f-b395-912ea299926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c48102-63aa-4c2f-9fa4-86bdd8dd65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5d2785-e6db-4a0f-b395-912ea299926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4FAF6F-F18E-44FD-8FDA-6F29F22A7C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c48102-63aa-4c2f-9fa4-86bdd8dd6572"/>
    <ds:schemaRef ds:uri="db5d2785-e6db-4a0f-b395-912ea29992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DDD58A-FC50-4E48-8C79-050D3941D3F2}">
  <ds:schemaRefs>
    <ds:schemaRef ds:uri="9fc48102-63aa-4c2f-9fa4-86bdd8dd6572"/>
    <ds:schemaRef ds:uri="http://purl.org/dc/elements/1.1/"/>
    <ds:schemaRef ds:uri="http://schemas.microsoft.com/office/2006/metadata/properties"/>
    <ds:schemaRef ds:uri="db5d2785-e6db-4a0f-b395-912ea299926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E9FABE-A7B7-4FBE-A1B2-C468C1E561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15485</TotalTime>
  <Words>2076</Words>
  <Application>Microsoft Office PowerPoint</Application>
  <PresentationFormat>Widescreen</PresentationFormat>
  <Paragraphs>152</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Roboto</vt:lpstr>
      <vt:lpstr>Office Theme</vt:lpstr>
      <vt:lpstr>Information Sharing </vt:lpstr>
      <vt:lpstr>Introduction </vt:lpstr>
      <vt:lpstr>Information sharing provisions </vt:lpstr>
      <vt:lpstr>Objectives of this resource</vt:lpstr>
      <vt:lpstr>Who can request and disclose information under the Act?</vt:lpstr>
      <vt:lpstr>A constable (Police) and the Chief Executive of Oranga Tamariki </vt:lpstr>
      <vt:lpstr>If you receive a section 66 request</vt:lpstr>
      <vt:lpstr>A child welfare and protection agency or an independent person </vt:lpstr>
      <vt:lpstr>Exercise 1 </vt:lpstr>
      <vt:lpstr>The purpose of sharing information </vt:lpstr>
      <vt:lpstr>What does wellbeing mean for tamariki and whānau?</vt:lpstr>
      <vt:lpstr>What the Act says about the purpose of sharing information </vt:lpstr>
      <vt:lpstr>Can you get in trouble for sharing information?</vt:lpstr>
      <vt:lpstr>Exercise 2 </vt:lpstr>
      <vt:lpstr>What information can you share?</vt:lpstr>
      <vt:lpstr>Privacy Act considerations</vt:lpstr>
      <vt:lpstr>Exercise 3</vt:lpstr>
      <vt:lpstr>Consulting with tamariki before sharing information</vt:lpstr>
      <vt:lpstr>Consulting with others before sharing information </vt:lpstr>
      <vt:lpstr>Exercise 4</vt:lpstr>
      <vt:lpstr>Where can you get further information or advice?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Sharing</dc:title>
  <dc:creator>Sam Ford</dc:creator>
  <cp:lastModifiedBy>Alex McLean</cp:lastModifiedBy>
  <cp:revision>55</cp:revision>
  <dcterms:created xsi:type="dcterms:W3CDTF">2020-04-07T23:25:59Z</dcterms:created>
  <dcterms:modified xsi:type="dcterms:W3CDTF">2022-07-18T23:45:16Z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0x010100A91EE717FB14BB49A9326285166ED131</vt:lpwstr>
  </property>
  <property fmtid="{D5CDD505-2E9C-101B-9397-08002B2CF9AE}" pid="3" name="MSIP_Label_71cef378-a6aa-44c9-b808-28fb30f5a5a6_Enabled">
    <vt:lpwstr>true</vt:lpwstr>
  </property>
  <property fmtid="{D5CDD505-2E9C-101B-9397-08002B2CF9AE}" pid="4" name="MSIP_Label_71cef378-a6aa-44c9-b808-28fb30f5a5a6_SetDate">
    <vt:lpwstr>2022-07-18T23:45:16Z</vt:lpwstr>
  </property>
  <property fmtid="{D5CDD505-2E9C-101B-9397-08002B2CF9AE}" pid="5" name="MSIP_Label_71cef378-a6aa-44c9-b808-28fb30f5a5a6_Method">
    <vt:lpwstr>Standard</vt:lpwstr>
  </property>
  <property fmtid="{D5CDD505-2E9C-101B-9397-08002B2CF9AE}" pid="6" name="MSIP_Label_71cef378-a6aa-44c9-b808-28fb30f5a5a6_Name">
    <vt:lpwstr>71cef378-a6aa-44c9-b808-28fb30f5a5a6</vt:lpwstr>
  </property>
  <property fmtid="{D5CDD505-2E9C-101B-9397-08002B2CF9AE}" pid="7" name="MSIP_Label_71cef378-a6aa-44c9-b808-28fb30f5a5a6_SiteId">
    <vt:lpwstr>5c908180-a006-403f-b9be-8829934f08dd</vt:lpwstr>
  </property>
  <property fmtid="{D5CDD505-2E9C-101B-9397-08002B2CF9AE}" pid="8" name="MSIP_Label_71cef378-a6aa-44c9-b808-28fb30f5a5a6_ActionId">
    <vt:lpwstr>9839afd7-023e-4018-9ab7-d6a877ecec1a</vt:lpwstr>
  </property>
  <property fmtid="{D5CDD505-2E9C-101B-9397-08002B2CF9AE}" pid="9" name="MSIP_Label_71cef378-a6aa-44c9-b808-28fb30f5a5a6_ContentBits">
    <vt:lpwstr>1</vt:lpwstr>
  </property>
</Properties>
</file>